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Default Extension="jpeg" ContentType="image/jpeg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37"/>
  </p:notesMasterIdLst>
  <p:handoutMasterIdLst>
    <p:handoutMasterId r:id="rId38"/>
  </p:handoutMasterIdLst>
  <p:sldIdLst>
    <p:sldId id="331" r:id="rId2"/>
    <p:sldId id="1258" r:id="rId3"/>
    <p:sldId id="1256" r:id="rId4"/>
    <p:sldId id="1265" r:id="rId5"/>
    <p:sldId id="1271" r:id="rId6"/>
    <p:sldId id="1293" r:id="rId7"/>
    <p:sldId id="1266" r:id="rId8"/>
    <p:sldId id="1311" r:id="rId9"/>
    <p:sldId id="1312" r:id="rId10"/>
    <p:sldId id="1313" r:id="rId11"/>
    <p:sldId id="1309" r:id="rId12"/>
    <p:sldId id="1310" r:id="rId13"/>
    <p:sldId id="1297" r:id="rId14"/>
    <p:sldId id="1306" r:id="rId15"/>
    <p:sldId id="1300" r:id="rId16"/>
    <p:sldId id="1299" r:id="rId17"/>
    <p:sldId id="1301" r:id="rId18"/>
    <p:sldId id="1302" r:id="rId19"/>
    <p:sldId id="1303" r:id="rId20"/>
    <p:sldId id="1257" r:id="rId21"/>
    <p:sldId id="1260" r:id="rId22"/>
    <p:sldId id="1290" r:id="rId23"/>
    <p:sldId id="1314" r:id="rId24"/>
    <p:sldId id="1315" r:id="rId25"/>
    <p:sldId id="1307" r:id="rId26"/>
    <p:sldId id="1304" r:id="rId27"/>
    <p:sldId id="1308" r:id="rId28"/>
    <p:sldId id="1289" r:id="rId29"/>
    <p:sldId id="1262" r:id="rId30"/>
    <p:sldId id="1278" r:id="rId31"/>
    <p:sldId id="1285" r:id="rId32"/>
    <p:sldId id="1294" r:id="rId33"/>
    <p:sldId id="1274" r:id="rId34"/>
    <p:sldId id="1263" r:id="rId35"/>
    <p:sldId id="1270" r:id="rId36"/>
  </p:sldIdLst>
  <p:sldSz cx="9144000" cy="6858000" type="screen4x3"/>
  <p:notesSz cx="69342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0066FF"/>
    <a:srgbClr val="3399FF"/>
    <a:srgbClr val="4D4D4D"/>
    <a:srgbClr val="0099CC"/>
    <a:srgbClr val="003366"/>
    <a:srgbClr val="008080"/>
    <a:srgbClr val="010000"/>
    <a:srgbClr val="004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9" autoAdjust="0"/>
    <p:restoredTop sz="94695" autoAdjust="0"/>
  </p:normalViewPr>
  <p:slideViewPr>
    <p:cSldViewPr>
      <p:cViewPr varScale="1">
        <p:scale>
          <a:sx n="150" d="100"/>
          <a:sy n="150" d="100"/>
        </p:scale>
        <p:origin x="-125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6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24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7DAA5B2-723B-A840-B2B6-16B1CF0AED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79450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83088"/>
            <a:ext cx="508635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6175"/>
            <a:ext cx="30051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66175"/>
            <a:ext cx="3005137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C9B4CA-FBD4-B74A-9639-B39419F8C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631CF9-FFA1-D142-9B80-FC6BBB9ACBFC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 a WORM drive</a:t>
            </a:r>
            <a:r>
              <a:rPr lang="en-US" baseline="0" dirty="0" smtClean="0"/>
              <a:t> – Write Once, Read Many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 a WORM drive</a:t>
            </a:r>
            <a:r>
              <a:rPr lang="en-US" baseline="0" dirty="0" smtClean="0"/>
              <a:t> – Write Once, Read Many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C9B4CA-FBD4-B74A-9639-B39419F8C9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L-PowerPoint-Template-Fina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logo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057400"/>
            <a:ext cx="39624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95400" y="4419600"/>
            <a:ext cx="5257800" cy="838200"/>
          </a:xfrm>
        </p:spPr>
        <p:txBody>
          <a:bodyPr/>
          <a:lstStyle>
            <a:lvl1pPr>
              <a:defRPr sz="2400">
                <a:solidFill>
                  <a:srgbClr val="00408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257800"/>
            <a:ext cx="5257800" cy="4572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BA92E-77FA-984E-A751-7B296B0219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0"/>
            <a:ext cx="21717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3627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38F56-331B-4C49-9589-155DAEE16D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A870B-B4BC-CE49-A0C8-8149D9AD8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D9904-36BD-4746-BD4A-1491BE6DA1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143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3E3FA-2345-6640-8A8C-EDB4C3987A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62112-31FC-A14D-8184-5F5A34026C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09462-4C33-DA4E-AB52-EB585BEE3C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4C6B4-651D-A248-8FEB-0C6516485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F3ED5-BA05-ED40-9941-C6ADDF0FE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F9F64-33AE-B643-93E2-E41FD2220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condary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895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73906CC-0B0F-0341-86FB-BE10CEE429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4267200" y="65532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000" dirty="0" smtClean="0">
                <a:solidFill>
                  <a:schemeClr val="folHlink"/>
                </a:solidFill>
                <a:latin typeface="Arial Narrow" charset="0"/>
              </a:rPr>
              <a:t>OpenLogic,</a:t>
            </a:r>
            <a:r>
              <a:rPr lang="en-US" sz="1000" baseline="0" dirty="0" smtClean="0">
                <a:solidFill>
                  <a:schemeClr val="folHlink"/>
                </a:solidFill>
                <a:latin typeface="Arial Narrow" charset="0"/>
              </a:rPr>
              <a:t> Inc.</a:t>
            </a:r>
            <a:endParaRPr lang="en-US" sz="1000" dirty="0">
              <a:solidFill>
                <a:schemeClr val="folHlink"/>
              </a:solidFill>
              <a:latin typeface="Arial Narrow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  <a:ea typeface="ＭＳ Ｐゴシック" pitchFamily="-65" charset="-128"/>
          <a:cs typeface="ＭＳ Ｐゴシック" pitchFamily="-65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  <a:ea typeface="ＭＳ Ｐゴシック" pitchFamily="-65" charset="-128"/>
          <a:cs typeface="ＭＳ Ｐゴシック" pitchFamily="-65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  <a:ea typeface="ＭＳ Ｐゴシック" pitchFamily="-65" charset="-128"/>
          <a:cs typeface="ＭＳ Ｐゴシック" pitchFamily="-65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 Narrow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b="1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16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apache.org/hadoop/Hbase/Troubleshooting" TargetMode="External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25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hyperlink" Target="http://solr1:8080/solr/master/update?optimize=true&amp;maxSegments=5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37.png"/><Relationship Id="rId5" Type="http://schemas.openxmlformats.org/officeDocument/2006/relationships/image" Target="../media/image21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20" Type="http://schemas.openxmlformats.org/officeDocument/2006/relationships/image" Target="../media/image46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40.png"/><Relationship Id="rId14" Type="http://schemas.openxmlformats.org/officeDocument/2006/relationships/image" Target="../media/image41.png"/><Relationship Id="rId15" Type="http://schemas.openxmlformats.org/officeDocument/2006/relationships/image" Target="../media/image42.png"/><Relationship Id="rId16" Type="http://schemas.openxmlformats.org/officeDocument/2006/relationships/image" Target="../media/image43.png"/><Relationship Id="rId17" Type="http://schemas.openxmlformats.org/officeDocument/2006/relationships/image" Target="../media/image44.png"/><Relationship Id="rId18" Type="http://schemas.openxmlformats.org/officeDocument/2006/relationships/image" Target="../media/image45.png"/><Relationship Id="rId1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openxmlformats.org/officeDocument/2006/relationships/image" Target="../media/image21.png"/><Relationship Id="rId1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3962400"/>
            <a:ext cx="6400800" cy="8382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ea typeface="ＭＳ Ｐゴシック" charset="-128"/>
                <a:cs typeface="ＭＳ Ｐゴシック" charset="-128"/>
              </a:rPr>
              <a:t>Real-Time Searching of Big Data with Solr and Hadoop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029200"/>
            <a:ext cx="5257800" cy="45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ea typeface="ＭＳ Ｐゴシック" charset="-128"/>
                <a:cs typeface="ＭＳ Ｐゴシック" charset="-128"/>
              </a:rPr>
              <a:t>Rod Cope, CTO &amp; Founder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>
                <a:ea typeface="ＭＳ Ｐゴシック" charset="-128"/>
                <a:cs typeface="ＭＳ Ｐゴシック" charset="-128"/>
              </a:rPr>
              <a:t>OpenLogic,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Public Clouds are Expensive for Big Data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458200" cy="45720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Amazon EC2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lvl="1"/>
            <a:r>
              <a:rPr lang="en-US" dirty="0" smtClean="0"/>
              <a:t>20 instances * 13 EC2 compute units = </a:t>
            </a:r>
            <a:br>
              <a:rPr lang="en-US" dirty="0" smtClean="0"/>
            </a:br>
            <a:r>
              <a:rPr lang="en-US" dirty="0" smtClean="0"/>
              <a:t>260 EC2 compute units</a:t>
            </a:r>
          </a:p>
          <a:p>
            <a:pPr lvl="1"/>
            <a:r>
              <a:rPr lang="en-US" dirty="0" smtClean="0"/>
              <a:t>Cost: $232k/year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Buy your own</a:t>
            </a:r>
          </a:p>
          <a:p>
            <a:pPr lvl="1"/>
            <a:r>
              <a:rPr lang="en-US" dirty="0" smtClean="0"/>
              <a:t>20</a:t>
            </a:r>
            <a:r>
              <a:rPr lang="en-US" dirty="0" smtClean="0"/>
              <a:t> machines * 33 EC2 compute units = </a:t>
            </a:r>
            <a:br>
              <a:rPr lang="en-US" dirty="0" smtClean="0"/>
            </a:br>
            <a:r>
              <a:rPr lang="en-US" dirty="0" smtClean="0"/>
              <a:t>660 EC2 compute units</a:t>
            </a:r>
          </a:p>
          <a:p>
            <a:pPr lvl="1"/>
            <a:r>
              <a:rPr lang="en-US" dirty="0" smtClean="0"/>
              <a:t>Cost: $53k</a:t>
            </a:r>
            <a:r>
              <a:rPr lang="en-US" dirty="0" smtClean="0"/>
              <a:t>/</a:t>
            </a:r>
            <a:r>
              <a:rPr lang="en-US" dirty="0" smtClean="0"/>
              <a:t>year</a:t>
            </a:r>
          </a:p>
          <a:p>
            <a:pPr lvl="1"/>
            <a:r>
              <a:rPr lang="en-US" dirty="0" smtClean="0"/>
              <a:t>D</a:t>
            </a:r>
            <a:r>
              <a:rPr lang="en-US" dirty="0" smtClean="0"/>
              <a:t>oes not include hosting </a:t>
            </a:r>
            <a:r>
              <a:rPr lang="en-US" dirty="0" smtClean="0"/>
              <a:t>&amp; maintenance costs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Don’t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think system administration goes away</a:t>
            </a:r>
          </a:p>
          <a:p>
            <a:pPr lvl="1"/>
            <a:r>
              <a:rPr lang="en-US" dirty="0" smtClean="0"/>
              <a:t>You still “own” all the instances – monitoring, debugging, support</a:t>
            </a:r>
          </a:p>
          <a:p>
            <a:pPr lvl="1"/>
            <a:endParaRPr 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1C51DB-B336-154F-8E9F-5009198FDBDE}" type="slidenum">
              <a:rPr lang="en-US" smtClean="0"/>
              <a:pPr/>
              <a:t>10</a:t>
            </a:fld>
            <a:endParaRPr lang="en-US" smtClean="0"/>
          </a:p>
        </p:txBody>
      </p:sp>
      <p:pic>
        <p:nvPicPr>
          <p:cNvPr id="5" name="Picture 4" descr="bigstock_flush_with_cash_8278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623" y="914400"/>
            <a:ext cx="2017777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Data </a:t>
            </a:r>
            <a:r>
              <a:rPr lang="en-US" dirty="0" smtClean="0"/>
              <a:t>out of HBase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772400" cy="5181600"/>
          </a:xfrm>
        </p:spPr>
        <p:txBody>
          <a:bodyPr/>
          <a:lstStyle/>
          <a:p>
            <a:r>
              <a:rPr lang="en-US" dirty="0" smtClean="0"/>
              <a:t>HBase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NoSQL</a:t>
            </a:r>
          </a:p>
          <a:p>
            <a:pPr lvl="1"/>
            <a:r>
              <a:rPr lang="en-US" dirty="0" smtClean="0"/>
              <a:t>Think hash table, not relational </a:t>
            </a:r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Scanning vs. querying</a:t>
            </a:r>
            <a:endParaRPr lang="en-US" dirty="0" smtClean="0"/>
          </a:p>
          <a:p>
            <a:r>
              <a:rPr lang="en-US" dirty="0" smtClean="0"/>
              <a:t>How do find my data if primary key won’t cut it</a:t>
            </a:r>
            <a:r>
              <a:rPr lang="en-US" dirty="0" smtClean="0"/>
              <a:t>?</a:t>
            </a:r>
          </a:p>
          <a:p>
            <a:r>
              <a:rPr lang="en-US" dirty="0" smtClean="0"/>
              <a:t>Solr to the rescue</a:t>
            </a:r>
          </a:p>
          <a:p>
            <a:pPr lvl="1"/>
            <a:r>
              <a:rPr lang="en-US" dirty="0" smtClean="0"/>
              <a:t>Very fast, highly scalable search server with built-in sharding and replication – based on Lucene</a:t>
            </a:r>
          </a:p>
          <a:p>
            <a:pPr lvl="1"/>
            <a:r>
              <a:rPr lang="en-US" dirty="0" smtClean="0"/>
              <a:t>Dynamic schema, powerful query language, faceted search, accessible via simple REST-like web API </a:t>
            </a:r>
            <a:r>
              <a:rPr lang="en-US" dirty="0" err="1" smtClean="0"/>
              <a:t>w</a:t>
            </a:r>
            <a:r>
              <a:rPr lang="en-US" dirty="0" smtClean="0"/>
              <a:t>/XML, JSON, Ruby, and other data formats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382000" cy="5562600"/>
          </a:xfrm>
        </p:spPr>
        <p:txBody>
          <a:bodyPr/>
          <a:lstStyle/>
          <a:p>
            <a:r>
              <a:rPr lang="en-US" dirty="0" smtClean="0"/>
              <a:t>Sharding</a:t>
            </a:r>
          </a:p>
          <a:p>
            <a:pPr lvl="1"/>
            <a:r>
              <a:rPr lang="en-US" dirty="0" smtClean="0"/>
              <a:t>Query any server – it executes the same query against all other servers in the group</a:t>
            </a:r>
          </a:p>
          <a:p>
            <a:pPr lvl="1"/>
            <a:r>
              <a:rPr lang="en-US" dirty="0" smtClean="0"/>
              <a:t>Returns aggregated result to original caller</a:t>
            </a:r>
          </a:p>
          <a:p>
            <a:r>
              <a:rPr lang="en-US" dirty="0" smtClean="0"/>
              <a:t>Async replication (slaves poll their masters)</a:t>
            </a:r>
          </a:p>
          <a:p>
            <a:pPr lvl="1"/>
            <a:r>
              <a:rPr lang="en-US" dirty="0" smtClean="0"/>
              <a:t>Can use repeaters if replicating across data centers</a:t>
            </a:r>
          </a:p>
          <a:p>
            <a:r>
              <a:rPr lang="en-US" dirty="0" smtClean="0"/>
              <a:t>OpenLogic</a:t>
            </a:r>
          </a:p>
          <a:p>
            <a:pPr lvl="1"/>
            <a:r>
              <a:rPr lang="en-US" dirty="0" smtClean="0"/>
              <a:t>Solr farm, sharded, cross-replicated, fronted with</a:t>
            </a:r>
            <a:r>
              <a:rPr lang="en-US" dirty="0" smtClean="0"/>
              <a:t> HAProxy</a:t>
            </a:r>
          </a:p>
          <a:p>
            <a:pPr lvl="2"/>
            <a:r>
              <a:rPr lang="en-US" dirty="0" smtClean="0"/>
              <a:t>Load balanced writes across masters, reads across masters and slaves</a:t>
            </a:r>
          </a:p>
          <a:p>
            <a:pPr lvl="1"/>
            <a:r>
              <a:rPr lang="en-US" dirty="0" smtClean="0"/>
              <a:t>Billions of lines of code in HBase, all indexed in Solr for real-time search in multiple ways</a:t>
            </a:r>
          </a:p>
          <a:p>
            <a:pPr lvl="1"/>
            <a:r>
              <a:rPr lang="en-US" dirty="0" smtClean="0"/>
              <a:t>Over 20 Solr fields indexed per source file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1981200"/>
            <a:ext cx="1382346" cy="76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3200400"/>
            <a:ext cx="1354014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Solr Implementation – Sharding + Replication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Solr Implementation – Sharding + Replication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27" name="Picture 26" descr="bigstock_No_1920902.jpg"/>
          <p:cNvPicPr>
            <a:picLocks noChangeAspect="1"/>
          </p:cNvPicPr>
          <p:nvPr/>
        </p:nvPicPr>
        <p:blipFill>
          <a:blip r:embed="rId3">
            <a:alphaModFix amt="49000"/>
          </a:blip>
          <a:srcRect l="11200" r="11200"/>
          <a:stretch>
            <a:fillRect/>
          </a:stretch>
        </p:blipFill>
        <p:spPr>
          <a:xfrm>
            <a:off x="3124200" y="4038600"/>
            <a:ext cx="1103783" cy="10668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29" name="Picture 28" descr="bigstock_No_1920902.jpg"/>
          <p:cNvPicPr>
            <a:picLocks noChangeAspect="1"/>
          </p:cNvPicPr>
          <p:nvPr/>
        </p:nvPicPr>
        <p:blipFill>
          <a:blip r:embed="rId3">
            <a:alphaModFix amt="49000"/>
          </a:blip>
          <a:srcRect l="11200" r="11200"/>
          <a:stretch>
            <a:fillRect/>
          </a:stretch>
        </p:blipFill>
        <p:spPr>
          <a:xfrm>
            <a:off x="1143000" y="2819400"/>
            <a:ext cx="1103783" cy="10668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30" name="Picture 29" descr="bigstock_No_1920902.jpg"/>
          <p:cNvPicPr>
            <a:picLocks noChangeAspect="1"/>
          </p:cNvPicPr>
          <p:nvPr/>
        </p:nvPicPr>
        <p:blipFill>
          <a:blip r:embed="rId3">
            <a:alphaModFix amt="49000"/>
          </a:blip>
          <a:srcRect l="14400" t="4267" r="15200" b="4267"/>
          <a:stretch>
            <a:fillRect/>
          </a:stretch>
        </p:blipFill>
        <p:spPr>
          <a:xfrm>
            <a:off x="2534714" y="2545687"/>
            <a:ext cx="2360376" cy="2300024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15100" y="3619500"/>
            <a:ext cx="12192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409698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C 0.1335 0.00185 0.26718 0.0037 0.40086 0.00486 C 0.40573 0.00532 0.41076 0.00556 0.4158 0.00625 C 0.41701 0.00625 0.41875 0.00579 0.41944 0.00741 C 0.42066 0.01111 0.41163 0.01412 0.41024 0.01481 C 0.39635 0.02731 0.38368 0.03125 0.37135 0.04699 C 0.36406 0.05579 0.35781 0.0662 0.35 0.07407 C 0.34739 0.07639 0.34097 0.08148 0.33802 0.08518 C 0.33402 0.08981 0.33021 0.09606 0.32586 0.1 C 0.32309 0.10231 0.31996 0.10347 0.31753 0.10625 C 0.30243 0.12153 0.31753 0.11181 0.30364 0.11968 C 0.29514 0.13333 0.28194 0.13843 0.27135 0.14931 C 0.26319 0.15741 0.25659 0.1625 0.24809 0.16921 C 0.24357 0.17245 0.23906 0.17593 0.23524 0.18032 C 0.23333 0.18218 0.23159 0.18449 0.22968 0.18634 C 0.21753 0.19676 0.20451 0.2044 0.19166 0.21227 C 0.18489 0.2162 0.18854 0.21551 0.18246 0.22106 C 0.17795 0.22477 0.17326 0.22685 0.16857 0.22963 C 0.15711 0.23588 0.1467 0.24491 0.13524 0.25069 C 0.13298 0.25833 0.14062 0.26157 0.14531 0.26412 C 0.14843 0.26829 0.15191 0.27153 0.15555 0.27523 C 0.16354 0.29329 0.17968 0.30301 0.19166 0.31597 C 0.19635 0.32106 0.20885 0.33727 0.21389 0.34074 C 0.22604 0.34884 0.23732 0.36134 0.24809 0.37292 C 0.25382 0.37893 0.25885 0.38634 0.26475 0.39259 C 0.26632 0.39421 0.26857 0.39444 0.27031 0.3963 C 0.2743 0.40069 0.27691 0.40741 0.28142 0.41111 C 0.28541 0.41412 0.28715 0.41528 0.2908 0.41968 C 0.3026 0.4338 0.31649 0.44606 0.33055 0.45671 C 0.33732 0.46181 0.33524 0.46181 0.33889 0.46181 " pathEditMode="relative" ptsTypes="fffffffffffffffffffffffffffff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0.10313 0.00278 0.2059 0.01435 0.30938 0.01597 C 0.3566 0.01551 0.40365 0.01481 0.45104 0.01481 C 0.46372 0.01481 0.4592 0.0206 0.45469 0.02963 C 0.45295 0.03704 0.45174 0.04352 0.44913 0.05069 C 0.44688 0.06296 0.44184 0.07431 0.43889 0.08634 C 0.43594 0.09792 0.43212 0.11296 0.42691 0.12338 C 0.42396 0.13958 0.41684 0.15903 0.40938 0.17292 C 0.40469 0.19028 0.39427 0.21597 0.38438 0.22847 C 0.37865 0.23542 0.37118 0.23981 0.36493 0.2456 C 0.36163 0.25185 0.36458 0.24722 0.35938 0.25185 C 0.35694 0.2537 0.35278 0.2581 0.35278 0.2581 C 0.35556 0.26181 0.35781 0.2625 0.36111 0.26551 C 0.36493 0.2794 0.37431 0.29375 0.38333 0.30255 C 0.38889 0.30787 0.39514 0.31204 0.4 0.31852 C 0.41875 0.34352 0.44549 0.36157 0.46858 0.37778 C 0.48958 0.39213 0.50799 0.41366 0.5316 0.41968 C 0.53889 0.42384 0.54688 0.42708 0.55469 0.42963 C 0.55781 0.43171 0.56198 0.43449 0.5658 0.43449 " pathEditMode="relative" ptsTypes="ffffffffffffffffff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1600"/>
            <a:ext cx="457200" cy="4572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3434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76 -0.00185 C 0.14162 -0.00116 0.24697 0.00231 0.35283 0.00694 C 0.35075 0.0088 0.34832 0.00972 0.34641 0.01181 C 0.33791 0.01991 0.34589 0.01343 0.34068 0.0206 C 0.33791 0.02408 0.33409 0.02709 0.33131 0.03056 C 0.3268 0.03565 0.32264 0.04191 0.31812 0.047 C 0.31326 0.05209 0.30667 0.05858 0.3032 0.06575 C 0.29886 0.07386 0.29174 0.07988 0.2881 0.08821 C 0.28497 0.0947 0.2815 0.09956 0.27699 0.10442 C 0.27022 0.11831 0.28098 0.09747 0.27126 0.11067 C 0.2664 0.11692 0.26189 0.1278 0.25825 0.13568 C 0.2553 0.1417 0.25339 0.14841 0.25061 0.15466 C 0.24298 0.17087 0.23447 0.18661 0.22631 0.20213 C 0.21937 0.21509 0.21521 0.23014 0.20844 0.24334 C 0.20618 0.24751 0.20184 0.25584 0.20184 0.25584 C 0.19993 0.26835 0.20254 0.25538 0.19629 0.26974 C 0.19247 0.27784 0.18865 0.28849 0.18501 0.29729 C 0.17807 0.3135 0.1713 0.3297 0.16436 0.34614 C 0.16054 0.35471 0.15828 0.36513 0.15308 0.37231 C 0.15099 0.38087 0.15394 0.37092 0.14943 0.37856 C 0.14631 0.38342 0.14527 0.39083 0.14284 0.39615 C 0.14162 0.3987 0.13589 0.4075 0.13433 0.4098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6241E-6 1.57907E-6 C 0.04599 0.00069 0.09181 0.00231 0.13797 0.0037 C 0.15567 0.00509 0.14665 0.00486 0.16522 0.00486 " pathEditMode="relative" ptsTypes="ff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76189E-7 -2.32461E-6 C 0.08626 0.00324 0.17234 0.0044 0.25894 0.0051 C 0.28029 0.00533 0.32853 0.00533 0.35821 0.00764 C 0.37383 0.00857 0.38945 0.01505 0.40524 0.01505 " pathEditMode="relative" ptsTypes="fff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646E-7 -2.32461E-6 C 0.21954 0.00487 0.43856 0.00649 0.65863 0.00649 " pathEditMode="relative" ptsTypes="fA">
                                      <p:cBhvr>
                                        <p:cTn id="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4457E-7 -8.77518E-7 C 0.00243 -0.00625 0.0059 -0.01204 0.00746 -0.01875 C 0.00833 -0.02338 0.00851 -0.02848 0.01024 -0.03241 C 0.01146 -0.03565 0.01406 -0.03751 0.01597 -0.03982 C 0.01996 -0.05881 0.01475 -0.0389 0.02256 -0.05626 C 0.02395 -0.05997 0.02482 -0.0639 0.02621 -0.06737 C 0.02656 -0.069 0.02742 -0.07015 0.02812 -0.07131 C 0.02985 -0.08451 0.03749 -0.09655 0.04287 -0.10743 C 0.04703 -0.11623 0.05276 -0.12943 0.05797 -0.13637 C 0.0663 -0.14749 0.07567 -0.15837 0.08244 -0.17133 C 0.08522 -0.17759 0.08747 -0.1843 0.09094 -0.19009 C 0.09424 -0.1968 0.09927 -0.2019 0.10222 -0.20884 C 0.10413 -0.21417 0.10569 -0.21741 0.10864 -0.22135 C 0.11281 -0.23269 0.11767 -0.24473 0.1227 -0.25515 C 0.12531 -0.26048 0.12878 -0.26487 0.13138 -0.2702 C 0.1385 -0.28756 0.14648 -0.304 0.15481 -0.32021 C 0.1614 -0.33341 0.16609 -0.34823 0.17355 -0.36027 C 0.17598 -0.37022 0.18084 -0.37277 0.18379 -0.38273 C 0.18587 -0.39013 0.18518 -0.38944 0.18952 -0.39546 C 0.19594 -0.40472 0.20288 -0.41259 0.20826 -0.42278 C 0.09615 -0.46376 -0.02395 -0.42533 -0.13988 -0.42533 " pathEditMode="relative" ptsTypes="ffffffffffffffffffff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rcRect l="86400" t="11694" r="1252" b="71833"/>
          <a:stretch>
            <a:fillRect/>
          </a:stretch>
        </p:blipFill>
        <p:spPr>
          <a:xfrm>
            <a:off x="533400" y="1447800"/>
            <a:ext cx="380999" cy="381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12218E-7 -4.20005E-6 L 0.10413 0.250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7959E-6 6.84186E-6 L 0.32489 0.25562 " pathEditMode="relative" ptsTypes="AA"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7959E-6 6.84186E-6 L 0.54148 0.25562 " pathEditMode="relative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7959E-6 6.84186E-6 L 0.80806 0.24451 " pathEditMode="relative" ptsTypes="AA"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Example - Failover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409698" cy="457200"/>
          </a:xfrm>
          <a:prstGeom prst="rect">
            <a:avLst/>
          </a:prstGeom>
        </p:spPr>
      </p:pic>
      <p:pic>
        <p:nvPicPr>
          <p:cNvPr id="29" name="Picture 28" descr="bigstock_No_1920902.jpg"/>
          <p:cNvPicPr>
            <a:picLocks noChangeAspect="1"/>
          </p:cNvPicPr>
          <p:nvPr/>
        </p:nvPicPr>
        <p:blipFill>
          <a:blip r:embed="rId3">
            <a:alphaModFix amt="49000"/>
          </a:blip>
          <a:srcRect l="11200" r="11200"/>
          <a:stretch>
            <a:fillRect/>
          </a:stretch>
        </p:blipFill>
        <p:spPr>
          <a:xfrm>
            <a:off x="1143000" y="2819400"/>
            <a:ext cx="1103783" cy="10668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3367E-6 -4.60523E-6 C 0.09823 0.00185 0.19628 0.00394 0.29469 0.00486 C 0.32193 0.0088 0.34953 0.00417 0.37712 0.00625 C 0.36185 0.0088 0.3353 0.03635 0.32367 0.04631 C 0.31638 0.05233 0.30822 0.05603 0.30111 0.06252 C 0.28965 0.07247 0.28011 0.08636 0.26935 0.09748 C 0.26431 0.10234 0.25841 0.10558 0.25425 0.11137 C 0.24731 0.1204 0.24366 0.12573 0.23464 0.13383 C 0.22926 0.13846 0.22301 0.1417 0.21867 0.14772 C 0.21242 0.15583 0.20548 0.16532 0.19802 0.17134 C 0.19437 0.17412 0.19073 0.17713 0.18674 0.17898 C 0.18292 0.1806 0.17546 0.18384 0.17546 0.18384 C 0.16365 0.19658 0.15046 0.20723 0.14075 0.22274 C 0.1371 0.22806 0.13276 0.23084 0.13051 0.23779 " pathEditMode="relative" ptsTypes="fffffffffffff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3367E-6 -5.39477E-6 C 0.10135 0.00208 0.20253 0.00532 0.30406 0.00624 C 0.31239 0.00648 0.37105 0.00879 0.37625 0.01018 C 0.37799 0.01064 0.37539 0.01504 0.37521 0.01759 C 0.37365 0.03287 0.37278 0.04422 0.36879 0.0588 C 0.36671 0.09052 0.36879 0.07918 0.36584 0.094 C 0.36341 0.12757 0.3674 0.08589 0.36116 0.11761 C 0.36029 0.12155 0.36081 0.12595 0.36029 0.13012 C 0.35942 0.13567 0.35734 0.14077 0.35647 0.14655 C 0.35456 0.15744 0.35439 0.16809 0.35178 0.17897 C 0.35022 0.19194 0.34918 0.2049 0.3471 0.21787 C 0.34866 0.23871 0.35335 0.24426 0.36688 0.25422 C 0.37435 0.26742 0.3799 0.2732 0.38944 0.28409 C 0.39326 0.28849 0.39847 0.29103 0.40159 0.29659 C 0.41166 0.31511 0.41999 0.31696 0.43526 0.33294 C 0.44168 0.33942 0.44706 0.34799 0.45401 0.35424 C 0.47136 0.36999 0.49496 0.38388 0.51596 0.3892 C 0.52377 0.39569 0.53228 0.40078 0.54043 0.4068 C 0.54234 0.40819 0.5439 0.41027 0.54599 0.41189 C 0.54807 0.41351 0.55033 0.41514 0.55258 0.41676 C 0.55345 0.41722 0.55536 0.41815 0.55536 0.41815 " pathEditMode="relative" ptsTypes="ffffffffffffffffffffA">
                                      <p:cBhvr>
                                        <p:cTn id="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9718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9530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3152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26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0600" y="2514600"/>
            <a:ext cx="1447800" cy="26670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solidFill>
              <a:schemeClr val="accent2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Machine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Example - Failover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29718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41910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4200" y="29718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4200" y="4191000"/>
            <a:ext cx="1143000" cy="76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A’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05400" y="2971800"/>
            <a:ext cx="11430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4191000"/>
            <a:ext cx="1143000" cy="762000"/>
          </a:xfrm>
          <a:prstGeom prst="rect">
            <a:avLst/>
          </a:prstGeom>
          <a:solidFill>
            <a:srgbClr val="0099CC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B’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67600" y="2971800"/>
            <a:ext cx="1143000" cy="76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Z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7600" y="4191000"/>
            <a:ext cx="1143000" cy="762000"/>
          </a:xfrm>
          <a:prstGeom prst="rect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Solr Core Y’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3200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Masters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" y="43434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Slaves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8" idx="3"/>
            <a:endCxn id="12" idx="1"/>
          </p:cNvCxnSpPr>
          <p:nvPr/>
        </p:nvCxnSpPr>
        <p:spPr>
          <a:xfrm>
            <a:off x="22860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4" idx="1"/>
          </p:cNvCxnSpPr>
          <p:nvPr/>
        </p:nvCxnSpPr>
        <p:spPr>
          <a:xfrm>
            <a:off x="4267200" y="3352800"/>
            <a:ext cx="8382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3"/>
          </p:cNvCxnSpPr>
          <p:nvPr/>
        </p:nvCxnSpPr>
        <p:spPr>
          <a:xfrm>
            <a:off x="6248400" y="3352800"/>
            <a:ext cx="685800" cy="12192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" idx="1"/>
          </p:cNvCxnSpPr>
          <p:nvPr/>
        </p:nvCxnSpPr>
        <p:spPr>
          <a:xfrm rot="16200000" flipH="1">
            <a:off x="6553200" y="3657600"/>
            <a:ext cx="1143000" cy="685800"/>
          </a:xfrm>
          <a:prstGeom prst="straightConnector1">
            <a:avLst/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stCxn id="15" idx="3"/>
            <a:endCxn id="10" idx="2"/>
          </p:cNvCxnSpPr>
          <p:nvPr/>
        </p:nvCxnSpPr>
        <p:spPr>
          <a:xfrm flipH="1">
            <a:off x="1714500" y="3352800"/>
            <a:ext cx="6896100" cy="1600200"/>
          </a:xfrm>
          <a:prstGeom prst="bentConnector4">
            <a:avLst>
              <a:gd name="adj1" fmla="val -4808"/>
              <a:gd name="adj2" fmla="val 127155"/>
            </a:avLst>
          </a:prstGeom>
          <a:ln w="12700"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53200" y="3581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…</a:t>
            </a:r>
            <a:endParaRPr lang="en-US" sz="2800" dirty="0"/>
          </a:p>
        </p:txBody>
      </p:sp>
      <p:grpSp>
        <p:nvGrpSpPr>
          <p:cNvPr id="3" name="Group 33"/>
          <p:cNvGrpSpPr/>
          <p:nvPr/>
        </p:nvGrpSpPr>
        <p:grpSpPr>
          <a:xfrm>
            <a:off x="4038600" y="1219200"/>
            <a:ext cx="1295400" cy="914400"/>
            <a:chOff x="3352800" y="1066800"/>
            <a:chExt cx="1295400" cy="914400"/>
          </a:xfrm>
          <a:solidFill>
            <a:schemeClr val="accent2"/>
          </a:solidFill>
        </p:grpSpPr>
        <p:sp>
          <p:nvSpPr>
            <p:cNvPr id="33" name="Rectangle 32"/>
            <p:cNvSpPr/>
            <p:nvPr/>
          </p:nvSpPr>
          <p:spPr>
            <a:xfrm>
              <a:off x="3505200" y="12192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HAProxy</a:t>
              </a:r>
              <a:endParaRPr lang="en-US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52800" y="1066800"/>
              <a:ext cx="1143000" cy="762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HAProxy</a:t>
              </a:r>
              <a:endParaRPr lang="en-US" sz="1600" dirty="0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1600"/>
            <a:ext cx="457200" cy="4572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343400"/>
            <a:ext cx="457200" cy="457200"/>
          </a:xfrm>
          <a:prstGeom prst="rect">
            <a:avLst/>
          </a:prstGeom>
        </p:spPr>
      </p:pic>
      <p:pic>
        <p:nvPicPr>
          <p:cNvPr id="34" name="Picture 33" descr="bigstock_No_1920902.jpg"/>
          <p:cNvPicPr>
            <a:picLocks noChangeAspect="1"/>
          </p:cNvPicPr>
          <p:nvPr/>
        </p:nvPicPr>
        <p:blipFill>
          <a:blip r:embed="rId3">
            <a:alphaModFix amt="49000"/>
          </a:blip>
          <a:srcRect l="11200" r="11200"/>
          <a:stretch>
            <a:fillRect/>
          </a:stretch>
        </p:blipFill>
        <p:spPr>
          <a:xfrm>
            <a:off x="5105400" y="4038600"/>
            <a:ext cx="1103783" cy="10668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76 -0.00185 C 0.14162 -0.00116 0.24697 0.00231 0.35283 0.00694 C 0.35075 0.0088 0.34832 0.00972 0.34641 0.01181 C 0.33791 0.01991 0.34589 0.01343 0.34068 0.0206 C 0.33791 0.02408 0.33409 0.02709 0.33131 0.03056 C 0.3268 0.03565 0.32264 0.04191 0.31812 0.047 C 0.31326 0.05209 0.30667 0.05858 0.3032 0.06575 C 0.29886 0.07386 0.29174 0.07988 0.2881 0.08821 C 0.28497 0.0947 0.2815 0.09956 0.27699 0.10442 C 0.27022 0.11831 0.28098 0.09747 0.27126 0.11067 C 0.2664 0.11692 0.26189 0.1278 0.25825 0.13568 C 0.2553 0.1417 0.25339 0.14841 0.25061 0.15466 C 0.24298 0.17087 0.23447 0.18661 0.22631 0.20213 C 0.21937 0.21509 0.21521 0.23014 0.20844 0.24334 C 0.20618 0.24751 0.20184 0.25584 0.20184 0.25584 C 0.19993 0.26835 0.20254 0.25538 0.19629 0.26974 C 0.19247 0.27784 0.18865 0.28849 0.18501 0.29729 C 0.17807 0.3135 0.1713 0.3297 0.16436 0.34614 C 0.16054 0.35471 0.15828 0.36513 0.15308 0.37231 C 0.15099 0.38087 0.15394 0.37092 0.14943 0.37856 C 0.14631 0.38342 0.14527 0.39083 0.14284 0.39615 C 0.14162 0.3987 0.13589 0.4075 0.13433 0.40981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76189E-7 5.35078E-6 C 0.00972 -0.01319 0.01319 -0.02986 0.02065 -0.04491 C 0.02395 -0.05209 0.02534 -0.05186 0.02898 -0.06135 C 0.03506 -0.07825 0.02794 -0.06714 0.03558 -0.08011 C 0.04547 -0.09747 0.04599 -0.09492 0.05155 -0.10882 C 0.05606 -0.12062 0.05831 -0.1329 0.06369 -0.14378 C 0.0689 -0.16554 0.084 -0.18383 0.09285 -0.20398 C 0.10222 -0.2262 0.11333 -0.24588 0.12565 -0.26533 C 0.12635 -0.26649 0.12756 -0.26695 0.12843 -0.26788 C 0.13259 -0.27413 0.13763 -0.27946 0.14058 -0.28663 C 0.14509 -0.29821 0.13902 -0.28386 0.14995 -0.30168 C 0.16036 -0.31905 0.1706 -0.33526 0.18466 -0.34799 C 0.19316 -0.36675 0.2041 -0.38087 0.21659 -0.3943 C 0.22232 -0.40935 0.23551 -0.41884 0.24766 -0.42162 C 0.24957 -0.42278 0.25286 -0.42857 0.25321 -0.42556 C 0.25321 -0.42347 0.24991 -0.40379 0.24939 -0.40055 C 0.2461 -0.38434 0.24176 -0.36837 0.23915 -0.3517 C 0.23811 -0.34591 0.23534 -0.3341 0.23534 -0.3341 C 0.23412 -0.32391 0.23325 -0.31535 0.23065 -0.30539 C 0.22978 -0.29543 0.22701 -0.28756 0.22596 -0.27784 C 0.22475 -0.26881 0.22423 -0.26047 0.22232 -0.25144 C 0.22024 -0.2306 0.21746 -0.2093 0.21295 -0.18893 C 0.21052 -0.1667 0.20861 -0.13915 0.20358 -0.11761 C 0.20253 -0.10835 0.20167 -0.10048 0.19976 -0.09122 C 0.19802 -0.07501 0.19993 -0.09029 0.19698 -0.07501 C 0.19611 -0.07154 0.19559 -0.06783 0.19507 -0.0639 C 0.19472 -0.06228 0.1942 -0.0588 0.1942 -0.0588 C 0.19316 -0.04352 0.19108 -0.02755 0.18761 -0.0125 C 0.1857 0.00487 0.18744 -0.00902 0.1857 0.00255 C 0.18518 0.00487 0.18466 0.00996 0.18466 0.00996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6786E-6 -1.53508E-6 C 0.00312 -0.00764 0.00815 -0.01597 0.01128 -0.02385 C 0.01319 -0.03866 0.02048 -0.05186 0.02534 -0.06506 C 0.03176 -0.08381 0.03853 -0.10164 0.04686 -0.11901 C 0.05154 -0.12919 0.04512 -0.11877 0.05154 -0.13521 C 0.05762 -0.15165 0.05779 -0.14841 0.06473 -0.16022 C 0.07011 -0.16971 0.07428 -0.1799 0.07966 -0.18893 C 0.10395 -0.2313 0.07601 -0.18407 0.09094 -0.21394 C 0.10395 -0.24056 0.11888 -0.26812 0.13693 -0.28918 C 0.13953 -0.29868 0.1489 -0.3091 0.15376 -0.31535 C 0.16313 -0.32808 0.17251 -0.34035 0.18292 -0.3517 C 0.18708 -0.35656 0.18847 -0.36189 0.1942 -0.3642 C 0.19732 -0.3686 0.19941 -0.3737 0.20357 -0.37555 C 0.21103 -0.38573 0.2001 -0.37161 0.21763 -0.39037 C 0.22405 -0.39754 0.23169 -0.40843 0.24019 -0.41051 C 0.24366 -0.41537 0.24835 -0.41861 0.25321 -0.42047 C 0.25529 -0.40773 0.25651 -0.3943 0.2598 -0.3818 C 0.26275 -0.36999 0.26709 -0.35865 0.27022 -0.34661 C 0.27438 -0.33017 0.27768 -0.31604 0.28427 -0.3003 C 0.28549 -0.28965 0.28983 -0.279 0.29364 -0.26904 C 0.29469 -0.25978 0.29798 -0.24195 0.30111 -0.23408 C 0.30215 -0.22134 0.30458 -0.20583 0.30857 -0.19402 C 0.311 -0.17944 0.31569 -0.16254 0.32263 -0.15026 C 0.32488 -0.1417 0.32714 -0.13174 0.33304 -0.12642 C 0.33877 -0.11113 0.34797 -0.09886 0.3556 -0.0852 C 0.36706 -0.06483 0.35317 -0.08474 0.36584 -0.06645 C 0.37105 -0.05881 0.3773 -0.0514 0.38181 -0.0426 C 0.38302 -0.03357 0.38858 -0.02848 0.39309 -0.0213 C 0.39656 -0.01574 0.39864 -0.0081 0.40333 -0.0037 C 0.40368 -0.00254 0.40437 -1.53508E-6 0.40437 -1.53508E-6 " pathEditMode="relative" ptsTypes="fffffffffffffffffffffffffffff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4575E-6 2.23663E-6 C 0.00486 -0.0088 0.01285 -0.01575 0.01701 -0.02501 C 0.01909 -0.02987 0.02031 -0.03543 0.02257 -0.04006 C 0.02777 -0.0514 0.03558 -0.06066 0.04131 -0.07131 C 0.04964 -0.08752 0.05589 -0.10604 0.06387 -0.12248 C 0.07585 -0.14749 0.08799 -0.17157 0.10223 -0.19403 C 0.10587 -0.20653 0.1017 -0.19519 0.1116 -0.21024 C 0.11975 -0.2232 0.10986 -0.21 0.11628 -0.22274 C 0.12409 -0.23871 0.11941 -0.22482 0.12756 -0.23895 C 0.13468 -0.25191 0.14249 -0.26766 0.14735 -0.28271 C 0.15065 -0.29405 0.15429 -0.3054 0.1595 -0.31535 C 0.16939 -0.33526 0.18223 -0.35008 0.19612 -0.36421 C 0.20358 -0.37208 0.21104 -0.37902 0.21955 -0.38528 C 0.22302 -0.38805 0.22475 -0.39245 0.22892 -0.39407 C 0.23343 -0.39847 0.2402 -0.40449 0.24575 -0.40658 C 0.24662 -0.4075 0.24749 -0.40982 0.2487 -0.40912 C 0.24957 -0.40866 0.24783 -0.40681 0.24766 -0.40542 C 0.24593 -0.39801 0.24783 -0.40287 0.24488 -0.39662 C 0.24211 -0.38504 0.23707 -0.37416 0.2336 -0.36282 C 0.23083 -0.35471 0.23013 -0.34615 0.22701 -0.33781 C 0.22527 -0.32809 0.22388 -0.32068 0.22041 -0.31165 C 0.21885 -0.29174 0.21208 -0.26418 0.20636 -0.2452 C 0.20479 -0.23015 0.19803 -0.20931 0.19421 -0.19403 C 0.19265 -0.18847 0.18952 -0.18129 0.18952 -0.17504 " pathEditMode="relative" ptsTypes="fffffffffffffffffffffff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646E-7 -1.53508E-6 C 0.00312 -0.01065 0.00746 -0.02338 0.01232 -0.03264 C 0.01597 -0.04005 0.01736 -0.03774 0.01979 -0.04376 C 0.02586 -0.06043 0.03471 -0.07802 0.04321 -0.09261 C 0.04721 -0.09979 0.05224 -0.10604 0.05536 -0.11391 C 0.06265 -0.1329 0.07029 -0.15212 0.07983 -0.16902 C 0.08244 -0.17388 0.08504 -0.17851 0.08834 -0.18268 C 0.08921 -0.18407 0.09025 -0.18499 0.09111 -0.18638 C 0.09459 -0.19287 0.09702 -0.20028 0.10049 -0.20653 C 0.10708 -0.21926 0.11559 -0.22899 0.12305 -0.24033 C 0.12791 -0.2482 0.12825 -0.25191 0.13416 -0.25793 C 0.14457 -0.26927 0.13971 -0.26117 0.14735 -0.27043 C 0.15811 -0.28409 0.16869 -0.29659 0.18015 -0.3091 C 0.18483 -0.31442 0.18796 -0.32067 0.1942 -0.32299 C 0.2001 -0.32901 0.20427 -0.3348 0.21121 -0.3392 C 0.21763 -0.34823 0.22648 -0.35378 0.23273 -0.36304 C 0.23811 -0.37115 0.24436 -0.38342 0.2487 -0.39291 C 0.24939 -0.395 0.24939 -0.39754 0.25061 -0.39916 C 0.26918 -0.43019 0.25529 -0.40217 0.26189 -0.4156 C 0.26553 -0.41051 0.26744 -0.40333 0.27126 -0.39801 C 0.27924 -0.38712 0.28671 -0.37323 0.29556 -0.36304 C 0.30458 -0.35239 0.31465 -0.34244 0.32471 -0.33294 C 0.33114 -0.32669 0.34103 -0.31512 0.34901 -0.31164 C 0.35769 -0.29775 0.36914 -0.28641 0.38008 -0.27529 C 0.38129 -0.2739 0.38233 -0.27205 0.38355 -0.27043 C 0.38945 -0.26325 0.395 -0.25538 0.4016 -0.24913 C 0.41149 -0.2401 0.42103 -0.22945 0.43058 -0.21903 C 0.4377 -0.21093 0.44464 -0.20028 0.45227 -0.19263 C 0.46859 -0.1762 0.48369 -0.15721 0.5 -0.14008 C 0.50226 -0.13776 0.50521 -0.13637 0.50764 -0.13382 C 0.51926 -0.12202 0.5033 -0.13313 0.52065 -0.11901 C 0.52326 -0.11692 0.52638 -0.11623 0.52916 -0.11391 C 0.5361 -0.10812 0.54165 -0.09933 0.54894 -0.09377 C 0.56664 -0.08034 0.58313 -0.06413 0.60135 -0.0514 C 0.60899 -0.04607 0.60309 -0.04908 0.61073 -0.0426 C 0.61333 -0.04052 0.61645 -0.03982 0.61923 -0.03751 C 0.62964 -0.02917 0.63988 -0.02084 0.65116 -0.01389 C 0.65238 -0.01227 0.65325 -0.01018 0.65481 -0.0088 C 0.6588 -0.00532 0.65863 -0.01018 0.65863 -0.00625 " pathEditMode="relative" ptsTypes="ffffffffffffffffffffffffffffffffffffff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Agenda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Introduction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The Problem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The Solution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Details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Final Thoughts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Q &amp; A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01D9704-A003-3748-86B5-A35F039ECC78}" type="slidenum">
              <a:rPr lang="en-US" smtClean="0"/>
              <a:pPr/>
              <a:t>2</a:t>
            </a:fld>
            <a:endParaRPr lang="en-US" smtClean="0"/>
          </a:p>
        </p:txBody>
      </p:sp>
      <p:pic>
        <p:nvPicPr>
          <p:cNvPr id="5" name="Picture 4" descr="bigstock_Tropical_Beach_33474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1143000"/>
            <a:ext cx="52578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Configuration is Key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7772400" cy="47244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Many moving parts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It’s easy to let typos slip through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Consider automated configuration</a:t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dirty="0" smtClean="0">
                <a:ea typeface="ＭＳ Ｐゴシック" charset="-128"/>
                <a:cs typeface="ＭＳ Ｐゴシック" charset="-128"/>
              </a:rPr>
              <a:t>via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Chef, Puppet,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or similar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Pay attention to the details</a:t>
            </a:r>
          </a:p>
          <a:p>
            <a:pPr lvl="1"/>
            <a:r>
              <a:rPr lang="en-US" dirty="0" smtClean="0"/>
              <a:t>Operating system – max open files, </a:t>
            </a:r>
            <a:br>
              <a:rPr lang="en-US" dirty="0" smtClean="0"/>
            </a:br>
            <a:r>
              <a:rPr lang="en-US" dirty="0" smtClean="0"/>
              <a:t>sockets, and other </a:t>
            </a:r>
            <a:r>
              <a:rPr lang="en-US" dirty="0" smtClean="0"/>
              <a:t>limits</a:t>
            </a:r>
          </a:p>
          <a:p>
            <a:pPr lvl="1"/>
            <a:r>
              <a:rPr lang="en-US" dirty="0" smtClean="0"/>
              <a:t>Hadoop and HBase configuration</a:t>
            </a:r>
          </a:p>
          <a:p>
            <a:pPr lvl="2"/>
            <a:r>
              <a:rPr lang="en-US" dirty="0" smtClean="0">
                <a:hlinkClick r:id="rId3"/>
              </a:rPr>
              <a:t>http://wiki.apache.org/hadoop/Hbase/</a:t>
            </a:r>
            <a:r>
              <a:rPr lang="en-US" dirty="0" smtClean="0">
                <a:hlinkClick r:id="rId3"/>
              </a:rPr>
              <a:t>Troubleshooting</a:t>
            </a:r>
            <a:endParaRPr lang="en-US" dirty="0" smtClean="0"/>
          </a:p>
          <a:p>
            <a:pPr lvl="1"/>
            <a:r>
              <a:rPr lang="en-US" dirty="0" smtClean="0"/>
              <a:t>Solr merge factor and norms</a:t>
            </a:r>
          </a:p>
          <a:p>
            <a:r>
              <a:rPr lang="en-US" dirty="0" smtClean="0"/>
              <a:t>Don’t starve</a:t>
            </a:r>
            <a:r>
              <a:rPr lang="en-US" dirty="0" smtClean="0"/>
              <a:t> HBase or Solr </a:t>
            </a:r>
            <a:r>
              <a:rPr lang="en-US" dirty="0" smtClean="0"/>
              <a:t>for </a:t>
            </a:r>
            <a:r>
              <a:rPr lang="en-US" dirty="0" smtClean="0"/>
              <a:t>memory</a:t>
            </a:r>
          </a:p>
          <a:p>
            <a:pPr lvl="1"/>
            <a:r>
              <a:rPr lang="en-US" dirty="0" smtClean="0"/>
              <a:t>Swapping will cripple your system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6CCF0D3-2C40-064B-9106-E318E6465EB7}" type="slidenum">
              <a:rPr lang="en-US" smtClean="0"/>
              <a:pPr/>
              <a:t>20</a:t>
            </a:fld>
            <a:endParaRPr lang="en-US" smtClean="0"/>
          </a:p>
        </p:txBody>
      </p:sp>
      <p:pic>
        <p:nvPicPr>
          <p:cNvPr id="5" name="Picture 4" descr="bigstock_Cockpit_Instrument_Panel_2614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1219200"/>
            <a:ext cx="3657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gstock_Old_Computer_1859382.jpg"/>
          <p:cNvPicPr>
            <a:picLocks noChangeAspect="1"/>
          </p:cNvPicPr>
          <p:nvPr/>
        </p:nvPicPr>
        <p:blipFill>
          <a:blip r:embed="rId3"/>
          <a:srcRect t="19200" b="12800"/>
          <a:stretch>
            <a:fillRect/>
          </a:stretch>
        </p:blipFill>
        <p:spPr>
          <a:xfrm>
            <a:off x="838200" y="4343400"/>
            <a:ext cx="1981200" cy="2020875"/>
          </a:xfrm>
          <a:prstGeom prst="rect">
            <a:avLst/>
          </a:prstGeom>
        </p:spPr>
      </p:pic>
      <p:pic>
        <p:nvPicPr>
          <p:cNvPr id="7" name="Picture 6" descr="bigstock_No_1920902.jpg"/>
          <p:cNvPicPr>
            <a:picLocks noChangeAspect="1"/>
          </p:cNvPicPr>
          <p:nvPr/>
        </p:nvPicPr>
        <p:blipFill>
          <a:blip r:embed="rId4">
            <a:alphaModFix amt="49000"/>
          </a:blip>
          <a:srcRect l="11200" r="11200"/>
          <a:stretch>
            <a:fillRect/>
          </a:stretch>
        </p:blipFill>
        <p:spPr>
          <a:xfrm>
            <a:off x="817880" y="4343400"/>
            <a:ext cx="1971040" cy="190500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Commodity Hardware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01000" cy="44196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“Commodity hardware”  !=  3 year old desktop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Dual quad-core, 32GB RAM, 4+ disks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Don’t bother with RAID on Hadoop data disks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Be wary of non-enterprise drives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Expect ugly hardware issues at some point</a:t>
            </a:r>
          </a:p>
          <a:p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E11A124-4413-C840-BAB8-C62FEA1C4D94}" type="slidenum">
              <a:rPr lang="en-US" smtClean="0"/>
              <a:pPr/>
              <a:t>21</a:t>
            </a:fld>
            <a:endParaRPr lang="en-US" smtClean="0"/>
          </a:p>
        </p:txBody>
      </p:sp>
      <p:pic>
        <p:nvPicPr>
          <p:cNvPr id="6" name="Picture 5" descr="bigstock__inch_Server_626499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4267200"/>
            <a:ext cx="412376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OpenLogic’s </a:t>
            </a:r>
            <a:r>
              <a:rPr lang="en-US" dirty="0" smtClean="0"/>
              <a:t>Hadoop and Solr </a:t>
            </a:r>
            <a:r>
              <a:rPr lang="en-US" dirty="0" smtClean="0"/>
              <a:t>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86800" cy="4419600"/>
          </a:xfrm>
        </p:spPr>
        <p:txBody>
          <a:bodyPr/>
          <a:lstStyle/>
          <a:p>
            <a:r>
              <a:rPr lang="en-US" dirty="0" smtClean="0"/>
              <a:t>Dual quad-core and dual hex-core </a:t>
            </a:r>
            <a:br>
              <a:rPr lang="en-US" dirty="0" smtClean="0"/>
            </a:br>
            <a:r>
              <a:rPr lang="en-US" dirty="0" smtClean="0"/>
              <a:t>Dell boxes</a:t>
            </a:r>
          </a:p>
          <a:p>
            <a:r>
              <a:rPr lang="en-US" dirty="0" smtClean="0"/>
              <a:t>32-64GB RAM</a:t>
            </a:r>
          </a:p>
          <a:p>
            <a:pPr lvl="1"/>
            <a:r>
              <a:rPr lang="en-US" dirty="0" smtClean="0"/>
              <a:t>ECC (highly recommended by Google)</a:t>
            </a:r>
          </a:p>
          <a:p>
            <a:r>
              <a:rPr lang="en-US" dirty="0" smtClean="0"/>
              <a:t>6 </a:t>
            </a:r>
            <a:r>
              <a:rPr lang="en-US" dirty="0" err="1" smtClean="0"/>
              <a:t>x</a:t>
            </a:r>
            <a:r>
              <a:rPr lang="en-US" dirty="0" smtClean="0"/>
              <a:t> 2TB enterprise hard drives</a:t>
            </a:r>
          </a:p>
          <a:p>
            <a:r>
              <a:rPr lang="en-US" dirty="0" smtClean="0"/>
              <a:t>RAID 1 on two of the drives</a:t>
            </a:r>
          </a:p>
          <a:p>
            <a:pPr lvl="1"/>
            <a:r>
              <a:rPr lang="en-US" dirty="0" smtClean="0"/>
              <a:t>OS, Hadoop, HBase, Solr, NFS mounts (be careful!), job code, etc.</a:t>
            </a:r>
          </a:p>
          <a:p>
            <a:pPr lvl="1"/>
            <a:r>
              <a:rPr lang="en-US" dirty="0" smtClean="0"/>
              <a:t>Key “source” data backups</a:t>
            </a:r>
          </a:p>
          <a:p>
            <a:r>
              <a:rPr lang="en-US" dirty="0" smtClean="0"/>
              <a:t>Hadoop </a:t>
            </a:r>
            <a:r>
              <a:rPr lang="en-US" dirty="0" err="1" smtClean="0"/>
              <a:t>datanode</a:t>
            </a:r>
            <a:r>
              <a:rPr lang="en-US" dirty="0" smtClean="0"/>
              <a:t> gets remaining drives</a:t>
            </a:r>
          </a:p>
          <a:p>
            <a:r>
              <a:rPr lang="en-US" dirty="0" smtClean="0"/>
              <a:t>Redundant enterprise switches</a:t>
            </a:r>
          </a:p>
          <a:p>
            <a:r>
              <a:rPr lang="en-US" dirty="0" smtClean="0"/>
              <a:t>Dual- and quad-gigabit </a:t>
            </a:r>
            <a:r>
              <a:rPr lang="en-US" dirty="0" err="1" smtClean="0"/>
              <a:t>NIC’s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5" name="Picture 4" descr="bigstock_Data_Centre_Storage_Array_76468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126" y="1143000"/>
            <a:ext cx="3178174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Expect Things to Fail – A Lot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7772400" cy="52578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Hardware</a:t>
            </a:r>
          </a:p>
          <a:p>
            <a:pPr lvl="1"/>
            <a:r>
              <a:rPr lang="en-US" dirty="0" smtClean="0"/>
              <a:t>Power supplies, hard drives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Operating System</a:t>
            </a:r>
          </a:p>
          <a:p>
            <a:pPr lvl="1"/>
            <a:r>
              <a:rPr lang="en-US" dirty="0" smtClean="0"/>
              <a:t>Kernel panics, zombie processes, </a:t>
            </a:r>
            <a:br>
              <a:rPr lang="en-US" dirty="0" smtClean="0"/>
            </a:br>
            <a:r>
              <a:rPr lang="en-US" dirty="0" smtClean="0"/>
              <a:t>dropped packets</a:t>
            </a:r>
            <a:endParaRPr lang="en-US" dirty="0" smtClean="0"/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Software Servers</a:t>
            </a:r>
          </a:p>
          <a:p>
            <a:pPr lvl="1"/>
            <a:r>
              <a:rPr lang="en-US" dirty="0" smtClean="0"/>
              <a:t>Hadoop </a:t>
            </a:r>
            <a:r>
              <a:rPr lang="en-US" dirty="0" err="1" smtClean="0"/>
              <a:t>datanodes</a:t>
            </a:r>
            <a:r>
              <a:rPr lang="en-US" dirty="0" smtClean="0"/>
              <a:t>, HBase </a:t>
            </a:r>
            <a:r>
              <a:rPr lang="en-US" dirty="0" err="1" smtClean="0"/>
              <a:t>regionservers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Stargate servers, Solr servers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Your Code and Data</a:t>
            </a:r>
          </a:p>
          <a:p>
            <a:pPr lvl="1"/>
            <a:r>
              <a:rPr lang="en-US" dirty="0" smtClean="0"/>
              <a:t>Stray Map/Reduce jobs, strange corner </a:t>
            </a:r>
            <a:br>
              <a:rPr lang="en-US" dirty="0" smtClean="0"/>
            </a:br>
            <a:r>
              <a:rPr lang="en-US" dirty="0" smtClean="0"/>
              <a:t>cases in your data leading to program </a:t>
            </a:r>
            <a:br>
              <a:rPr lang="en-US" dirty="0" smtClean="0"/>
            </a:br>
            <a:r>
              <a:rPr lang="en-US" dirty="0" smtClean="0"/>
              <a:t>failures</a:t>
            </a:r>
            <a:endParaRPr 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7606092-D260-3C49-A03A-0648CE6D9A6A}" type="slidenum">
              <a:rPr lang="en-US" smtClean="0"/>
              <a:pPr/>
              <a:t>23</a:t>
            </a:fld>
            <a:endParaRPr lang="en-US" smtClean="0"/>
          </a:p>
        </p:txBody>
      </p:sp>
      <p:pic>
        <p:nvPicPr>
          <p:cNvPr id="5" name="Picture 4" descr="bigstock_Parking_Meter_509310.jpg"/>
          <p:cNvPicPr>
            <a:picLocks noChangeAspect="1"/>
          </p:cNvPicPr>
          <p:nvPr/>
        </p:nvPicPr>
        <p:blipFill>
          <a:blip r:embed="rId3"/>
          <a:srcRect l="43200" t="16856" r="16800"/>
          <a:stretch>
            <a:fillRect/>
          </a:stretch>
        </p:blipFill>
        <p:spPr>
          <a:xfrm>
            <a:off x="6477000" y="976156"/>
            <a:ext cx="1879020" cy="2595084"/>
          </a:xfrm>
          <a:prstGeom prst="rect">
            <a:avLst/>
          </a:prstGeom>
        </p:spPr>
      </p:pic>
      <p:pic>
        <p:nvPicPr>
          <p:cNvPr id="6" name="Picture 5" descr="bigstock_Computer_Diagnosis_28989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648425"/>
            <a:ext cx="1828800" cy="275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Cutting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Edge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FontTx/>
              <a:buBlip>
                <a:blip r:embed="rId3"/>
              </a:buBlip>
            </a:pPr>
            <a:r>
              <a:rPr lang="en-US" sz="2800" b="1" dirty="0" smtClean="0">
                <a:ea typeface="ＭＳ Ｐゴシック" charset="-128"/>
              </a:rPr>
              <a:t>Hadoop</a:t>
            </a:r>
          </a:p>
          <a:p>
            <a:pPr marL="800100" lvl="3" indent="-342900">
              <a:buFontTx/>
              <a:buBlip>
                <a:blip r:embed="rId3"/>
              </a:buBlip>
            </a:pPr>
            <a:r>
              <a:rPr lang="en-US" sz="2400" dirty="0" smtClean="0">
                <a:ea typeface="ＭＳ Ｐゴシック" charset="-128"/>
              </a:rPr>
              <a:t>SPOF around </a:t>
            </a:r>
            <a:r>
              <a:rPr lang="en-US" sz="2400" dirty="0" err="1" smtClean="0">
                <a:ea typeface="ＭＳ Ｐゴシック" charset="-128"/>
              </a:rPr>
              <a:t>Namenode</a:t>
            </a:r>
            <a:r>
              <a:rPr lang="en-US" sz="2400" dirty="0" smtClean="0">
                <a:ea typeface="ＭＳ Ｐゴシック" charset="-128"/>
              </a:rPr>
              <a:t>, append functionality</a:t>
            </a:r>
          </a:p>
          <a:p>
            <a:pPr marL="342900" lvl="2" indent="-342900">
              <a:buFontTx/>
              <a:buBlip>
                <a:blip r:embed="rId3"/>
              </a:buBlip>
            </a:pPr>
            <a:r>
              <a:rPr lang="en-US" sz="2800" b="1" dirty="0" smtClean="0">
                <a:ea typeface="ＭＳ Ｐゴシック" charset="-128"/>
              </a:rPr>
              <a:t>HBase</a:t>
            </a:r>
          </a:p>
          <a:p>
            <a:pPr marL="800100" lvl="3" indent="-342900">
              <a:buFontTx/>
              <a:buBlip>
                <a:blip r:embed="rId3"/>
              </a:buBlip>
            </a:pPr>
            <a:r>
              <a:rPr lang="en-US" sz="2400" dirty="0" smtClean="0">
                <a:ea typeface="ＭＳ Ｐゴシック" charset="-128"/>
              </a:rPr>
              <a:t>Backup, replication, and indexing solutions </a:t>
            </a:r>
            <a:br>
              <a:rPr lang="en-US" sz="2400" dirty="0" smtClean="0">
                <a:ea typeface="ＭＳ Ｐゴシック" charset="-128"/>
              </a:rPr>
            </a:br>
            <a:r>
              <a:rPr lang="en-US" sz="2400" dirty="0" smtClean="0">
                <a:ea typeface="ＭＳ Ｐゴシック" charset="-128"/>
              </a:rPr>
              <a:t>in flux</a:t>
            </a:r>
            <a:endParaRPr lang="en-US" sz="2800" b="1" dirty="0" smtClean="0">
              <a:ea typeface="ＭＳ Ｐゴシック" charset="-128"/>
            </a:endParaRPr>
          </a:p>
          <a:p>
            <a:pPr marL="342900" lvl="2" indent="-342900">
              <a:buFontTx/>
              <a:buBlip>
                <a:blip r:embed="rId3"/>
              </a:buBlip>
            </a:pPr>
            <a:r>
              <a:rPr lang="en-US" sz="2800" b="1" dirty="0" smtClean="0">
                <a:ea typeface="ＭＳ Ｐゴシック" charset="-128"/>
              </a:rPr>
              <a:t>Solr </a:t>
            </a:r>
          </a:p>
          <a:p>
            <a:pPr marL="800100" lvl="3" indent="-342900">
              <a:buFontTx/>
              <a:buBlip>
                <a:blip r:embed="rId3"/>
              </a:buBlip>
            </a:pPr>
            <a:r>
              <a:rPr lang="en-US" sz="2400" dirty="0" smtClean="0">
                <a:ea typeface="ＭＳ Ｐゴシック" charset="-128"/>
              </a:rPr>
              <a:t>Several competing solutions around cloud-like </a:t>
            </a:r>
            <a:br>
              <a:rPr lang="en-US" sz="2400" dirty="0" smtClean="0">
                <a:ea typeface="ＭＳ Ｐゴシック" charset="-128"/>
              </a:rPr>
            </a:br>
            <a:r>
              <a:rPr lang="en-US" sz="2400" dirty="0" smtClean="0">
                <a:ea typeface="ＭＳ Ｐゴシック" charset="-128"/>
              </a:rPr>
              <a:t>scalability and fault-tolerance, including </a:t>
            </a:r>
            <a:br>
              <a:rPr lang="en-US" sz="2400" dirty="0" smtClean="0">
                <a:ea typeface="ＭＳ Ｐゴシック" charset="-128"/>
              </a:rPr>
            </a:br>
            <a:r>
              <a:rPr lang="en-US" sz="2400" dirty="0" smtClean="0">
                <a:ea typeface="ＭＳ Ｐゴシック" charset="-128"/>
              </a:rPr>
              <a:t>ZooKeeper and Hadoop </a:t>
            </a:r>
            <a:r>
              <a:rPr lang="en-US" sz="2400" dirty="0" smtClean="0">
                <a:ea typeface="ＭＳ Ｐゴシック" charset="-128"/>
              </a:rPr>
              <a:t>integration</a:t>
            </a:r>
          </a:p>
          <a:p>
            <a:pPr marL="800100" lvl="3" indent="-342900">
              <a:buFontTx/>
              <a:buBlip>
                <a:blip r:embed="rId3"/>
              </a:buBlip>
            </a:pPr>
            <a:r>
              <a:rPr lang="en-US" sz="2400" dirty="0" smtClean="0">
                <a:ea typeface="ＭＳ Ｐゴシック" charset="-128"/>
              </a:rPr>
              <a:t>No clear winner, none quite ready for production</a:t>
            </a:r>
            <a:endParaRPr lang="en-US" sz="2400" dirty="0" smtClean="0">
              <a:ea typeface="ＭＳ Ｐゴシック" charset="-128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FFA685-A136-EE4F-ACBE-F7301A77BD87}" type="slidenum">
              <a:rPr lang="en-US" smtClean="0"/>
              <a:pPr/>
              <a:t>24</a:t>
            </a:fld>
            <a:endParaRPr lang="en-US" smtClean="0"/>
          </a:p>
        </p:txBody>
      </p:sp>
      <p:pic>
        <p:nvPicPr>
          <p:cNvPr id="5" name="Picture 4" descr="bigstock_Knife_15631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1143000"/>
            <a:ext cx="21336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</a:t>
            </a:r>
            <a:r>
              <a:rPr lang="en-US" dirty="0" smtClean="0"/>
              <a:t>Big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001000" cy="5105400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sz="2800" b="1" dirty="0" smtClean="0"/>
              <a:t>Experiment with different Solr merge factors</a:t>
            </a:r>
          </a:p>
          <a:p>
            <a:pPr lvl="1"/>
            <a:r>
              <a:rPr lang="en-US" dirty="0" smtClean="0"/>
              <a:t>During huge loads, it can help to use a higher factor for load performance</a:t>
            </a:r>
          </a:p>
          <a:p>
            <a:pPr lvl="2"/>
            <a:r>
              <a:rPr lang="en-US" dirty="0" smtClean="0"/>
              <a:t>Minimize index manipulation gymnastics</a:t>
            </a:r>
          </a:p>
          <a:p>
            <a:pPr lvl="2"/>
            <a:r>
              <a:rPr lang="en-US" dirty="0" smtClean="0"/>
              <a:t>Start with something like 25</a:t>
            </a:r>
          </a:p>
          <a:p>
            <a:pPr lvl="1"/>
            <a:r>
              <a:rPr lang="en-US" dirty="0" smtClean="0"/>
              <a:t>When you’re done with the massive initial load/import, turn it back down for search performance</a:t>
            </a:r>
          </a:p>
          <a:p>
            <a:pPr lvl="2"/>
            <a:r>
              <a:rPr lang="en-US" dirty="0" smtClean="0"/>
              <a:t>Minimize number of queries</a:t>
            </a:r>
          </a:p>
          <a:p>
            <a:pPr lvl="2"/>
            <a:r>
              <a:rPr lang="en-US" dirty="0" smtClean="0"/>
              <a:t>Start with something like 5</a:t>
            </a:r>
          </a:p>
          <a:p>
            <a:pPr lvl="2"/>
            <a:r>
              <a:rPr lang="en-US" dirty="0" smtClean="0"/>
              <a:t>Example:</a:t>
            </a:r>
          </a:p>
          <a:p>
            <a:pPr lvl="3"/>
            <a:r>
              <a:rPr lang="en-US" dirty="0" smtClean="0"/>
              <a:t>c</a:t>
            </a:r>
            <a:r>
              <a:rPr lang="en-US" dirty="0" smtClean="0"/>
              <a:t>url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</a:t>
            </a:r>
            <a:r>
              <a:rPr lang="en-US" dirty="0" smtClean="0">
                <a:hlinkClick r:id="rId3"/>
              </a:rPr>
              <a:t>/solr1:8080</a:t>
            </a:r>
            <a:r>
              <a:rPr lang="en-US" dirty="0" smtClean="0">
                <a:hlinkClick r:id="rId3"/>
              </a:rPr>
              <a:t>/solr/</a:t>
            </a:r>
            <a:r>
              <a:rPr lang="en-US" dirty="0" smtClean="0">
                <a:hlinkClick r:id="rId3"/>
              </a:rPr>
              <a:t>master/</a:t>
            </a:r>
            <a:r>
              <a:rPr lang="en-US" dirty="0" smtClean="0">
                <a:hlinkClick r:id="rId3"/>
              </a:rPr>
              <a:t>update?optimize=true&amp;maxSegments=</a:t>
            </a:r>
            <a:r>
              <a:rPr lang="en-US" dirty="0" smtClean="0">
                <a:hlinkClick r:id="rId3"/>
              </a:rPr>
              <a:t>5</a:t>
            </a:r>
            <a:endParaRPr lang="en-US" dirty="0" smtClean="0"/>
          </a:p>
          <a:p>
            <a:pPr lvl="3"/>
            <a:r>
              <a:rPr lang="en-US" dirty="0" smtClean="0"/>
              <a:t>This can take a few minutes, so you might need to adjust various timeouts</a:t>
            </a:r>
          </a:p>
          <a:p>
            <a:pPr lvl="2"/>
            <a:r>
              <a:rPr lang="en-US" dirty="0" smtClean="0"/>
              <a:t>Note that a small merge factor will hurt indexing performance if you need to do massive loads on a frequent basis or continuous indexing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</a:t>
            </a:r>
            <a:r>
              <a:rPr lang="en-US" dirty="0" smtClean="0"/>
              <a:t>Big Data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your write-focused load balancing</a:t>
            </a:r>
          </a:p>
          <a:p>
            <a:pPr lvl="1"/>
            <a:r>
              <a:rPr lang="en-US" dirty="0" smtClean="0"/>
              <a:t>Look for large skews in Solr index size</a:t>
            </a:r>
          </a:p>
          <a:p>
            <a:pPr lvl="1"/>
            <a:r>
              <a:rPr lang="en-US" dirty="0" smtClean="0"/>
              <a:t>Note: you may have to commit, optimize, write again, and commit before you can really tell</a:t>
            </a:r>
          </a:p>
          <a:p>
            <a:r>
              <a:rPr lang="en-US" dirty="0" smtClean="0"/>
              <a:t>Make sure your replication slaves are keeping up</a:t>
            </a:r>
          </a:p>
          <a:p>
            <a:pPr lvl="1"/>
            <a:r>
              <a:rPr lang="en-US" dirty="0" smtClean="0"/>
              <a:t>Using identical hardware helps</a:t>
            </a:r>
          </a:p>
          <a:p>
            <a:pPr lvl="1"/>
            <a:r>
              <a:rPr lang="en-US" dirty="0" smtClean="0"/>
              <a:t>If index directories don’t look the same, something is wrong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</a:t>
            </a:r>
            <a:r>
              <a:rPr lang="en-US" dirty="0" smtClean="0"/>
              <a:t>Big </a:t>
            </a:r>
            <a:r>
              <a:rPr lang="en-US" dirty="0" smtClean="0"/>
              <a:t>Data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01000" cy="5181600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sz="2800" b="1" dirty="0" smtClean="0"/>
              <a:t>Don’t commit to Solr too frequently</a:t>
            </a:r>
          </a:p>
          <a:p>
            <a:pPr lvl="1"/>
            <a:r>
              <a:rPr lang="en-US" dirty="0" smtClean="0"/>
              <a:t>It’s easy to auto-commit or commit after every record</a:t>
            </a:r>
          </a:p>
          <a:p>
            <a:pPr lvl="1"/>
            <a:r>
              <a:rPr lang="en-US" dirty="0" smtClean="0"/>
              <a:t>Doing this 100’s of times per second will take Solr down, especially if you have serious warm up queries configured</a:t>
            </a:r>
          </a:p>
          <a:p>
            <a:r>
              <a:rPr lang="en-US" dirty="0" smtClean="0"/>
              <a:t>Avoid putting large values in HBase (&gt; 5MB)</a:t>
            </a:r>
          </a:p>
          <a:p>
            <a:pPr lvl="1"/>
            <a:r>
              <a:rPr lang="en-US" dirty="0" smtClean="0"/>
              <a:t>Works</a:t>
            </a:r>
            <a:r>
              <a:rPr lang="en-US" dirty="0" smtClean="0"/>
              <a:t>, but may cause instability and/or performance issues</a:t>
            </a:r>
          </a:p>
          <a:p>
            <a:pPr lvl="1"/>
            <a:r>
              <a:rPr lang="en-US" dirty="0" smtClean="0"/>
              <a:t>Rows and columns are cheap, so use more of them </a:t>
            </a:r>
            <a:r>
              <a:rPr lang="en-US" dirty="0" smtClean="0"/>
              <a:t>instead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</a:t>
            </a:r>
            <a:r>
              <a:rPr lang="en-US" dirty="0" smtClean="0"/>
              <a:t>Big </a:t>
            </a:r>
            <a:r>
              <a:rPr lang="en-US" dirty="0" smtClean="0"/>
              <a:t>Data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001000" cy="5181600"/>
          </a:xfrm>
        </p:spPr>
        <p:txBody>
          <a:bodyPr/>
          <a:lstStyle/>
          <a:p>
            <a:r>
              <a:rPr lang="en-US" dirty="0" smtClean="0"/>
              <a:t>Don’t use a single machine to load the cluster</a:t>
            </a:r>
          </a:p>
          <a:p>
            <a:pPr lvl="1"/>
            <a:r>
              <a:rPr lang="en-US" dirty="0" smtClean="0"/>
              <a:t>You might not live long enough to see it finish</a:t>
            </a:r>
          </a:p>
          <a:p>
            <a:r>
              <a:rPr lang="en-US" dirty="0" smtClean="0"/>
              <a:t>At OpenLogic, we spread raw source data across many machines and hard drives via NFS</a:t>
            </a:r>
          </a:p>
          <a:p>
            <a:pPr lvl="1"/>
            <a:r>
              <a:rPr lang="en-US" dirty="0" smtClean="0"/>
              <a:t>Be very careful with NFS configuration – can hang machines</a:t>
            </a:r>
          </a:p>
          <a:p>
            <a:r>
              <a:rPr lang="en-US" dirty="0" smtClean="0"/>
              <a:t>Load data into HBase via Hadoop map/reduce jobs</a:t>
            </a:r>
          </a:p>
          <a:p>
            <a:pPr lvl="1"/>
            <a:r>
              <a:rPr lang="en-US" dirty="0" smtClean="0"/>
              <a:t>Turn off WAL for much better performance</a:t>
            </a:r>
          </a:p>
          <a:p>
            <a:pPr lvl="2"/>
            <a:r>
              <a:rPr lang="en-US" dirty="0" err="1" smtClean="0"/>
              <a:t>put.setWriteToWAL(false</a:t>
            </a:r>
            <a:r>
              <a:rPr lang="en-US" dirty="0" smtClean="0"/>
              <a:t>) </a:t>
            </a:r>
          </a:p>
          <a:p>
            <a:pPr lvl="1"/>
            <a:r>
              <a:rPr lang="en-US" dirty="0" smtClean="0"/>
              <a:t>Index in Solr as you go</a:t>
            </a:r>
          </a:p>
          <a:p>
            <a:pPr lvl="2"/>
            <a:r>
              <a:rPr lang="en-US" dirty="0" smtClean="0"/>
              <a:t>Good way to test your load balancing</a:t>
            </a:r>
            <a:br>
              <a:rPr lang="en-US" dirty="0" smtClean="0"/>
            </a:br>
            <a:r>
              <a:rPr lang="en-US" dirty="0" smtClean="0"/>
              <a:t>write schemes and replication set up</a:t>
            </a:r>
          </a:p>
          <a:p>
            <a:pPr lvl="1"/>
            <a:r>
              <a:rPr lang="en-US" dirty="0" smtClean="0"/>
              <a:t>This will find your </a:t>
            </a:r>
            <a:r>
              <a:rPr lang="en-US" dirty="0" smtClean="0"/>
              <a:t>weak spots!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5" name="Picture 4" descr="bigstock_Farming_tractor_61701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4343400"/>
            <a:ext cx="281940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Scripting Languages Can Help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772400" cy="49530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Writing data loading jobs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can be tedious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Scripting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is faster and easier than writing Java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Great for system administration tasks, testing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Standard HBase shell is based on JRuby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Very easy Map/Reduce jobs with J/Ruby and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Wukong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Used heavily at OpenLogic</a:t>
            </a:r>
          </a:p>
          <a:p>
            <a:pPr lvl="1"/>
            <a:r>
              <a:rPr lang="en-US" dirty="0" smtClean="0"/>
              <a:t>Productivity of Ruby</a:t>
            </a:r>
          </a:p>
          <a:p>
            <a:pPr lvl="1"/>
            <a:r>
              <a:rPr lang="en-US" dirty="0" smtClean="0"/>
              <a:t>Power of Java Virtual Machine</a:t>
            </a:r>
          </a:p>
          <a:p>
            <a:pPr lvl="1"/>
            <a:r>
              <a:rPr lang="en-US" dirty="0" smtClean="0"/>
              <a:t>Ruby on Rails, Hadoop integration, GUI clients</a:t>
            </a:r>
          </a:p>
          <a:p>
            <a:pPr lvl="1"/>
            <a:endParaRPr lang="en-US" dirty="0" smtClean="0"/>
          </a:p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959E9A4-B7A1-8D4E-9260-2486AC3C0C39}" type="slidenum">
              <a:rPr lang="en-US" smtClean="0"/>
              <a:pPr/>
              <a:t>29</a:t>
            </a:fld>
            <a:endParaRPr lang="en-US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r="79309"/>
          <a:stretch>
            <a:fillRect/>
          </a:stretch>
        </p:blipFill>
        <p:spPr>
          <a:xfrm>
            <a:off x="7848601" y="2057400"/>
            <a:ext cx="762000" cy="8789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3276600"/>
            <a:ext cx="1544411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1" y="1066800"/>
            <a:ext cx="762000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1000" y="4876800"/>
            <a:ext cx="6350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Introduction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01000" cy="44196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Rod Cope</a:t>
            </a:r>
          </a:p>
          <a:p>
            <a:pPr lvl="1"/>
            <a:r>
              <a:rPr lang="en-US" dirty="0" smtClean="0"/>
              <a:t>CTO &amp; Founder of OpenLogic</a:t>
            </a:r>
          </a:p>
          <a:p>
            <a:pPr lvl="1"/>
            <a:r>
              <a:rPr lang="en-US" dirty="0" smtClean="0"/>
              <a:t>25 years of software development experience</a:t>
            </a:r>
          </a:p>
          <a:p>
            <a:pPr lvl="1"/>
            <a:r>
              <a:rPr lang="en-US" dirty="0" smtClean="0"/>
              <a:t>IBM Global Services, Anthem, General Electric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OpenLogic</a:t>
            </a:r>
          </a:p>
          <a:p>
            <a:pPr lvl="1"/>
            <a:r>
              <a:rPr lang="en-US" dirty="0" smtClean="0"/>
              <a:t>Open Source Support, Governance, and Scanning Solutions</a:t>
            </a:r>
          </a:p>
          <a:p>
            <a:pPr lvl="1"/>
            <a:r>
              <a:rPr lang="en-US" dirty="0" smtClean="0"/>
              <a:t>Certified library </a:t>
            </a:r>
            <a:r>
              <a:rPr lang="en-US" dirty="0" err="1" smtClean="0"/>
              <a:t>w</a:t>
            </a:r>
            <a:r>
              <a:rPr lang="en-US" dirty="0" smtClean="0"/>
              <a:t>/SLA support on 500+ Open Source packages</a:t>
            </a:r>
          </a:p>
          <a:p>
            <a:pPr lvl="1"/>
            <a:r>
              <a:rPr lang="en-US" dirty="0" smtClean="0"/>
              <a:t>Over 200 Enterprise customers</a:t>
            </a:r>
            <a:endParaRPr lang="en-US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BE1B24-4B25-AC40-A671-D3611BDFBF95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(27 lines)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562600"/>
          </a:xfrm>
        </p:spPr>
        <p:txBody>
          <a:bodyPr/>
          <a:lstStyle/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public class Filter {</a:t>
            </a:r>
          </a:p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  public static void main( String[] </a:t>
            </a:r>
            <a:r>
              <a:rPr lang="en-US" sz="1900" b="1" dirty="0" err="1">
                <a:latin typeface="Courier New" charset="0"/>
              </a:rPr>
              <a:t>args</a:t>
            </a:r>
            <a:r>
              <a:rPr lang="en-US" sz="1900" b="1" dirty="0">
                <a:latin typeface="Courier New" charset="0"/>
              </a:rPr>
              <a:t> ) {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List list = new </a:t>
            </a:r>
            <a:r>
              <a:rPr lang="en-US" sz="1900" b="1" dirty="0" err="1">
                <a:latin typeface="Courier New" charset="0"/>
              </a:rPr>
              <a:t>ArrayList</a:t>
            </a:r>
            <a:r>
              <a:rPr lang="en-US" sz="1900" b="1" dirty="0">
                <a:latin typeface="Courier New" charset="0"/>
              </a:rPr>
              <a:t>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</a:t>
            </a:r>
            <a:r>
              <a:rPr lang="en-US" sz="1900" b="1" dirty="0" err="1">
                <a:latin typeface="Courier New" charset="0"/>
              </a:rPr>
              <a:t>list.add</a:t>
            </a:r>
            <a:r>
              <a:rPr lang="en-US" sz="1900" b="1" dirty="0">
                <a:latin typeface="Courier New" charset="0"/>
              </a:rPr>
              <a:t>( "Rod" ); </a:t>
            </a:r>
            <a:r>
              <a:rPr lang="en-US" sz="1900" b="1" dirty="0" smtClean="0">
                <a:latin typeface="Courier New" charset="0"/>
              </a:rPr>
              <a:t> </a:t>
            </a:r>
            <a:br>
              <a:rPr lang="en-US" sz="1900" b="1" dirty="0" smtClean="0">
                <a:latin typeface="Courier New" charset="0"/>
              </a:rPr>
            </a:br>
            <a:r>
              <a:rPr lang="en-US" sz="1900" b="1" dirty="0" smtClean="0">
                <a:latin typeface="Courier New" charset="0"/>
              </a:rPr>
              <a:t>  </a:t>
            </a:r>
            <a:r>
              <a:rPr lang="en-US" sz="1900" b="1" dirty="0" err="1" smtClean="0">
                <a:latin typeface="Courier New" charset="0"/>
              </a:rPr>
              <a:t>list.add</a:t>
            </a:r>
            <a:r>
              <a:rPr lang="en-US" sz="1900" b="1" dirty="0">
                <a:latin typeface="Courier New" charset="0"/>
              </a:rPr>
              <a:t>( "Neeta" 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</a:t>
            </a:r>
            <a:r>
              <a:rPr lang="en-US" sz="1900" b="1" dirty="0" err="1">
                <a:latin typeface="Courier New" charset="0"/>
              </a:rPr>
              <a:t>list.add</a:t>
            </a:r>
            <a:r>
              <a:rPr lang="en-US" sz="1900" b="1" dirty="0">
                <a:latin typeface="Courier New" charset="0"/>
              </a:rPr>
              <a:t>( "Eric" );</a:t>
            </a:r>
            <a:r>
              <a:rPr lang="en-US" sz="1900" b="1" dirty="0" smtClean="0">
                <a:latin typeface="Courier New" charset="0"/>
              </a:rPr>
              <a:t> </a:t>
            </a:r>
            <a:br>
              <a:rPr lang="en-US" sz="1900" b="1" dirty="0" smtClean="0">
                <a:latin typeface="Courier New" charset="0"/>
              </a:rPr>
            </a:br>
            <a:r>
              <a:rPr lang="en-US" sz="1900" b="1" dirty="0" smtClean="0">
                <a:latin typeface="Courier New" charset="0"/>
              </a:rPr>
              <a:t>  </a:t>
            </a:r>
            <a:r>
              <a:rPr lang="en-US" sz="1900" b="1" dirty="0" err="1" smtClean="0">
                <a:latin typeface="Courier New" charset="0"/>
              </a:rPr>
              <a:t>list.add</a:t>
            </a:r>
            <a:r>
              <a:rPr lang="en-US" sz="1900" b="1" dirty="0">
                <a:latin typeface="Courier New" charset="0"/>
              </a:rPr>
              <a:t>( "Missy" );</a:t>
            </a:r>
          </a:p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 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Filter filter = new Filter();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List shorts = </a:t>
            </a:r>
            <a:r>
              <a:rPr lang="en-US" sz="1900" b="1" dirty="0" err="1">
                <a:latin typeface="Courier New" charset="0"/>
              </a:rPr>
              <a:t>filter.filterLongerThan</a:t>
            </a:r>
            <a:r>
              <a:rPr lang="en-US" sz="1900" b="1" dirty="0">
                <a:latin typeface="Courier New" charset="0"/>
              </a:rPr>
              <a:t>( list, 4 );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</a:t>
            </a:r>
            <a:r>
              <a:rPr lang="en-US" sz="1900" b="1" dirty="0" err="1">
                <a:latin typeface="Courier New" charset="0"/>
              </a:rPr>
              <a:t>System.out.println</a:t>
            </a:r>
            <a:r>
              <a:rPr lang="en-US" sz="1900" b="1" dirty="0">
                <a:latin typeface="Courier New" charset="0"/>
              </a:rPr>
              <a:t>( </a:t>
            </a:r>
            <a:r>
              <a:rPr lang="en-US" sz="1900" b="1" dirty="0" err="1">
                <a:latin typeface="Courier New" charset="0"/>
              </a:rPr>
              <a:t>shorts.size</a:t>
            </a:r>
            <a:r>
              <a:rPr lang="en-US" sz="1900" b="1" dirty="0">
                <a:latin typeface="Courier New" charset="0"/>
              </a:rPr>
              <a:t>() );</a:t>
            </a:r>
          </a:p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  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</a:t>
            </a:r>
            <a:r>
              <a:rPr lang="en-US" sz="1900" b="1" dirty="0" err="1">
                <a:latin typeface="Courier New" charset="0"/>
              </a:rPr>
              <a:t>Iterator</a:t>
            </a:r>
            <a:r>
              <a:rPr lang="en-US" sz="1900" b="1" dirty="0">
                <a:latin typeface="Courier New" charset="0"/>
              </a:rPr>
              <a:t> </a:t>
            </a:r>
            <a:r>
              <a:rPr lang="en-US" sz="1900" b="1" dirty="0" err="1">
                <a:latin typeface="Courier New" charset="0"/>
              </a:rPr>
              <a:t>iter</a:t>
            </a:r>
            <a:r>
              <a:rPr lang="en-US" sz="1900" b="1" dirty="0">
                <a:latin typeface="Courier New" charset="0"/>
              </a:rPr>
              <a:t> = </a:t>
            </a:r>
            <a:r>
              <a:rPr lang="en-US" sz="1900" b="1" dirty="0" err="1">
                <a:latin typeface="Courier New" charset="0"/>
              </a:rPr>
              <a:t>shorts.iterator</a:t>
            </a:r>
            <a:r>
              <a:rPr lang="en-US" sz="1900" b="1" dirty="0">
                <a:latin typeface="Courier New" charset="0"/>
              </a:rPr>
              <a:t>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while ( </a:t>
            </a:r>
            <a:r>
              <a:rPr lang="en-US" sz="1900" b="1" dirty="0" err="1">
                <a:latin typeface="Courier New" charset="0"/>
              </a:rPr>
              <a:t>iter.hasNext</a:t>
            </a:r>
            <a:r>
              <a:rPr lang="en-US" sz="1900" b="1" dirty="0">
                <a:latin typeface="Courier New" charset="0"/>
              </a:rPr>
              <a:t>() ) {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  </a:t>
            </a:r>
            <a:r>
              <a:rPr lang="en-US" sz="1900" b="1" dirty="0" err="1">
                <a:latin typeface="Courier New" charset="0"/>
              </a:rPr>
              <a:t>System.out.println</a:t>
            </a:r>
            <a:r>
              <a:rPr lang="en-US" sz="1900" b="1" dirty="0">
                <a:latin typeface="Courier New" charset="0"/>
              </a:rPr>
              <a:t>( </a:t>
            </a:r>
            <a:r>
              <a:rPr lang="en-US" sz="1900" b="1" dirty="0" err="1">
                <a:latin typeface="Courier New" charset="0"/>
              </a:rPr>
              <a:t>iter.next</a:t>
            </a:r>
            <a:r>
              <a:rPr lang="en-US" sz="1900" b="1" dirty="0">
                <a:latin typeface="Courier New" charset="0"/>
              </a:rPr>
              <a:t>() 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}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}</a:t>
            </a:r>
          </a:p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  public List </a:t>
            </a:r>
            <a:r>
              <a:rPr lang="en-US" sz="1900" b="1" dirty="0" err="1">
                <a:latin typeface="Courier New" charset="0"/>
              </a:rPr>
              <a:t>filterLongerThan</a:t>
            </a:r>
            <a:r>
              <a:rPr lang="en-US" sz="1900" b="1" dirty="0">
                <a:latin typeface="Courier New" charset="0"/>
              </a:rPr>
              <a:t>( List list, </a:t>
            </a:r>
            <a:r>
              <a:rPr lang="en-US" sz="1900" b="1" dirty="0" err="1">
                <a:latin typeface="Courier New" charset="0"/>
              </a:rPr>
              <a:t>int</a:t>
            </a:r>
            <a:r>
              <a:rPr lang="en-US" sz="1900" b="1" dirty="0">
                <a:latin typeface="Courier New" charset="0"/>
              </a:rPr>
              <a:t> length ) {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List result = new </a:t>
            </a:r>
            <a:r>
              <a:rPr lang="en-US" sz="1900" b="1" dirty="0" err="1">
                <a:latin typeface="Courier New" charset="0"/>
              </a:rPr>
              <a:t>ArrayList</a:t>
            </a:r>
            <a:r>
              <a:rPr lang="en-US" sz="1900" b="1" dirty="0">
                <a:latin typeface="Courier New" charset="0"/>
              </a:rPr>
              <a:t>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</a:t>
            </a:r>
            <a:r>
              <a:rPr lang="en-US" sz="1900" b="1" dirty="0" err="1">
                <a:latin typeface="Courier New" charset="0"/>
              </a:rPr>
              <a:t>Iterator</a:t>
            </a:r>
            <a:r>
              <a:rPr lang="en-US" sz="1900" b="1" dirty="0">
                <a:latin typeface="Courier New" charset="0"/>
              </a:rPr>
              <a:t> </a:t>
            </a:r>
            <a:r>
              <a:rPr lang="en-US" sz="1900" b="1" dirty="0" err="1">
                <a:latin typeface="Courier New" charset="0"/>
              </a:rPr>
              <a:t>iter</a:t>
            </a:r>
            <a:r>
              <a:rPr lang="en-US" sz="1900" b="1" dirty="0">
                <a:latin typeface="Courier New" charset="0"/>
              </a:rPr>
              <a:t> = </a:t>
            </a:r>
            <a:r>
              <a:rPr lang="en-US" sz="1900" b="1" dirty="0" err="1">
                <a:latin typeface="Courier New" charset="0"/>
              </a:rPr>
              <a:t>list.iterator</a:t>
            </a:r>
            <a:r>
              <a:rPr lang="en-US" sz="1900" b="1" dirty="0">
                <a:latin typeface="Courier New" charset="0"/>
              </a:rPr>
              <a:t>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while ( </a:t>
            </a:r>
            <a:r>
              <a:rPr lang="en-US" sz="1900" b="1" dirty="0" err="1">
                <a:latin typeface="Courier New" charset="0"/>
              </a:rPr>
              <a:t>iter.hasNext</a:t>
            </a:r>
            <a:r>
              <a:rPr lang="en-US" sz="1900" b="1" dirty="0">
                <a:latin typeface="Courier New" charset="0"/>
              </a:rPr>
              <a:t>() ) {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  String item = (String) </a:t>
            </a:r>
            <a:r>
              <a:rPr lang="en-US" sz="1900" b="1" dirty="0" err="1">
                <a:latin typeface="Courier New" charset="0"/>
              </a:rPr>
              <a:t>iter.next</a:t>
            </a:r>
            <a:r>
              <a:rPr lang="en-US" sz="1900" b="1" dirty="0">
                <a:latin typeface="Courier New" charset="0"/>
              </a:rPr>
              <a:t>();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  if ( </a:t>
            </a:r>
            <a:r>
              <a:rPr lang="en-US" sz="1900" b="1" dirty="0" err="1">
                <a:latin typeface="Courier New" charset="0"/>
              </a:rPr>
              <a:t>item.length</a:t>
            </a:r>
            <a:r>
              <a:rPr lang="en-US" sz="1900" b="1" dirty="0">
                <a:latin typeface="Courier New" charset="0"/>
              </a:rPr>
              <a:t>() &lt;= length ) {</a:t>
            </a:r>
            <a:r>
              <a:rPr lang="en-US" sz="1900" b="1" dirty="0" smtClean="0">
                <a:latin typeface="Courier New" charset="0"/>
              </a:rPr>
              <a:t> </a:t>
            </a:r>
            <a:br>
              <a:rPr lang="en-US" sz="1900" b="1" dirty="0" smtClean="0">
                <a:latin typeface="Courier New" charset="0"/>
              </a:rPr>
            </a:br>
            <a:r>
              <a:rPr lang="en-US" sz="1900" b="1" dirty="0" smtClean="0">
                <a:latin typeface="Courier New" charset="0"/>
              </a:rPr>
              <a:t>      </a:t>
            </a:r>
            <a:r>
              <a:rPr lang="en-US" sz="1900" b="1" dirty="0" err="1" smtClean="0">
                <a:latin typeface="Courier New" charset="0"/>
              </a:rPr>
              <a:t>result.add</a:t>
            </a:r>
            <a:r>
              <a:rPr lang="en-US" sz="1900" b="1" dirty="0">
                <a:latin typeface="Courier New" charset="0"/>
              </a:rPr>
              <a:t>( item );</a:t>
            </a:r>
            <a:r>
              <a:rPr lang="en-US" sz="1900" b="1" dirty="0" smtClean="0">
                <a:latin typeface="Courier New" charset="0"/>
              </a:rPr>
              <a:t> </a:t>
            </a:r>
            <a:br>
              <a:rPr lang="en-US" sz="1900" b="1" dirty="0" smtClean="0">
                <a:latin typeface="Courier New" charset="0"/>
              </a:rPr>
            </a:br>
            <a:r>
              <a:rPr lang="en-US" sz="1900" b="1" dirty="0" smtClean="0">
                <a:latin typeface="Courier New" charset="0"/>
              </a:rPr>
              <a:t>    }</a:t>
            </a:r>
            <a:r>
              <a:rPr lang="en-US" sz="1900" b="1" dirty="0">
                <a:latin typeface="Courier New" charset="0"/>
              </a:rPr>
              <a:t/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}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  return result;</a:t>
            </a:r>
            <a:br>
              <a:rPr lang="en-US" sz="1900" b="1" dirty="0">
                <a:latin typeface="Courier New" charset="0"/>
              </a:rPr>
            </a:br>
            <a:r>
              <a:rPr lang="en-US" sz="1900" b="1" dirty="0">
                <a:latin typeface="Courier New" charset="0"/>
              </a:rPr>
              <a:t>}</a:t>
            </a:r>
          </a:p>
          <a:p>
            <a:pPr>
              <a:lnSpc>
                <a:spcPct val="64000"/>
              </a:lnSpc>
              <a:buFontTx/>
              <a:buNone/>
            </a:pPr>
            <a:r>
              <a:rPr lang="en-US" sz="1900" b="1" dirty="0">
                <a:latin typeface="Courier New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Scripting languages (4 lines)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229600" y="6705600"/>
            <a:ext cx="895350" cy="228600"/>
          </a:xfrm>
        </p:spPr>
        <p:txBody>
          <a:bodyPr/>
          <a:lstStyle/>
          <a:p>
            <a:pPr>
              <a:defRPr/>
            </a:pPr>
            <a:fld id="{488A870B-B4BC-CE49-A0C8-8149D9AD8C4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3400" y="990600"/>
            <a:ext cx="418623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Groovy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31838" y="4127500"/>
            <a:ext cx="8031162" cy="2308324"/>
          </a:xfrm>
          <a:prstGeom prst="rect">
            <a:avLst/>
          </a:prstGeom>
          <a:noFill/>
          <a:ln w="19050">
            <a:noFill/>
            <a:miter lim="800000"/>
            <a:headEnd type="none" w="med" len="sm"/>
            <a:tailEnd type="none" w="med" len="sm"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latin typeface="Courier New" charset="0"/>
              </a:rPr>
              <a:t>list = ["Rod", "Neeta", "Eric", "Missy"]</a:t>
            </a:r>
          </a:p>
          <a:p>
            <a:r>
              <a:rPr lang="en-US" sz="1800" b="1" dirty="0">
                <a:latin typeface="Courier New" charset="0"/>
              </a:rPr>
              <a:t>shorts = </a:t>
            </a:r>
            <a:r>
              <a:rPr lang="en-US" sz="1800" b="1" dirty="0" err="1">
                <a:latin typeface="Courier New" charset="0"/>
              </a:rPr>
              <a:t>list.find_all</a:t>
            </a:r>
            <a:r>
              <a:rPr lang="en-US" sz="1800" b="1" dirty="0">
                <a:latin typeface="Courier New" charset="0"/>
              </a:rPr>
              <a:t> { |name| </a:t>
            </a:r>
            <a:r>
              <a:rPr lang="en-US" sz="1800" b="1" dirty="0" err="1">
                <a:latin typeface="Courier New" charset="0"/>
              </a:rPr>
              <a:t>name.size</a:t>
            </a:r>
            <a:r>
              <a:rPr lang="en-US" sz="1800" b="1" dirty="0">
                <a:latin typeface="Courier New" charset="0"/>
              </a:rPr>
              <a:t> &lt;= 4 }</a:t>
            </a:r>
          </a:p>
          <a:p>
            <a:r>
              <a:rPr lang="en-US" sz="1800" b="1" dirty="0">
                <a:latin typeface="Courier New" charset="0"/>
              </a:rPr>
              <a:t>puts </a:t>
            </a:r>
            <a:r>
              <a:rPr lang="en-US" sz="1800" b="1" dirty="0" err="1">
                <a:latin typeface="Courier New" charset="0"/>
              </a:rPr>
              <a:t>shorts.size</a:t>
            </a:r>
            <a:endParaRPr lang="en-US" sz="1800" b="1" dirty="0">
              <a:latin typeface="Courier New" charset="0"/>
            </a:endParaRPr>
          </a:p>
          <a:p>
            <a:r>
              <a:rPr lang="en-US" sz="1800" b="1" dirty="0" err="1">
                <a:latin typeface="Courier New" charset="0"/>
              </a:rPr>
              <a:t>shorts.each</a:t>
            </a:r>
            <a:r>
              <a:rPr lang="en-US" sz="1800" b="1" dirty="0">
                <a:latin typeface="Courier New" charset="0"/>
              </a:rPr>
              <a:t> { |name| puts name }</a:t>
            </a:r>
          </a:p>
          <a:p>
            <a:endParaRPr lang="en-US" sz="1800" b="1" dirty="0">
              <a:solidFill>
                <a:srgbClr val="5C8526"/>
              </a:solidFill>
              <a:latin typeface="Courier New" charset="0"/>
            </a:endParaRP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-&gt; 2</a:t>
            </a: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-&gt; Rod</a:t>
            </a: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   Eric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3810000"/>
            <a:ext cx="418623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ct val="85000"/>
              </a:lnSpc>
            </a:pPr>
            <a:r>
              <a:rPr lang="en-US" dirty="0" smtClean="0">
                <a:solidFill>
                  <a:schemeClr val="tx2"/>
                </a:solidFill>
                <a:latin typeface="SunSansSemiBold" pitchFamily="2" charset="0"/>
              </a:rPr>
              <a:t>JRuby</a:t>
            </a:r>
            <a:endParaRPr lang="en-US" dirty="0">
              <a:solidFill>
                <a:schemeClr val="tx2"/>
              </a:solidFill>
              <a:latin typeface="SunSansSemiBold" pitchFamily="2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31838" y="1295400"/>
            <a:ext cx="8107362" cy="2308324"/>
          </a:xfrm>
          <a:prstGeom prst="rect">
            <a:avLst/>
          </a:prstGeom>
          <a:noFill/>
          <a:ln w="19050">
            <a:noFill/>
            <a:miter lim="800000"/>
            <a:headEnd type="none" w="med" len="sm"/>
            <a:tailEnd type="none" w="med" len="sm"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latin typeface="Courier New" charset="0"/>
              </a:rPr>
              <a:t>list = ["Rod", "Neeta", "Eric", "Missy"]</a:t>
            </a:r>
          </a:p>
          <a:p>
            <a:r>
              <a:rPr lang="en-US" sz="1800" b="1" dirty="0">
                <a:latin typeface="Courier New" charset="0"/>
              </a:rPr>
              <a:t>shorts = </a:t>
            </a:r>
            <a:r>
              <a:rPr lang="en-US" sz="1800" b="1" dirty="0" err="1">
                <a:latin typeface="Courier New" charset="0"/>
              </a:rPr>
              <a:t>list.findAll</a:t>
            </a:r>
            <a:r>
              <a:rPr lang="en-US" sz="1800" b="1" dirty="0">
                <a:latin typeface="Courier New" charset="0"/>
              </a:rPr>
              <a:t> { name -&gt; </a:t>
            </a:r>
            <a:r>
              <a:rPr lang="en-US" sz="1800" b="1" dirty="0" err="1">
                <a:latin typeface="Courier New" charset="0"/>
              </a:rPr>
              <a:t>name.size</a:t>
            </a:r>
            <a:r>
              <a:rPr lang="en-US" sz="1800" b="1" dirty="0">
                <a:latin typeface="Courier New" charset="0"/>
              </a:rPr>
              <a:t>() &lt;= 4 }</a:t>
            </a:r>
          </a:p>
          <a:p>
            <a:r>
              <a:rPr lang="en-US" sz="1800" b="1" dirty="0" err="1">
                <a:latin typeface="Courier New" charset="0"/>
              </a:rPr>
              <a:t>println</a:t>
            </a:r>
            <a:r>
              <a:rPr lang="en-US" sz="1800" b="1" dirty="0">
                <a:latin typeface="Courier New" charset="0"/>
              </a:rPr>
              <a:t> </a:t>
            </a:r>
            <a:r>
              <a:rPr lang="en-US" sz="1800" b="1" dirty="0" err="1">
                <a:latin typeface="Courier New" charset="0"/>
              </a:rPr>
              <a:t>shorts.size</a:t>
            </a:r>
            <a:endParaRPr lang="en-US" sz="1800" b="1" dirty="0">
              <a:latin typeface="Courier New" charset="0"/>
            </a:endParaRPr>
          </a:p>
          <a:p>
            <a:r>
              <a:rPr lang="en-US" sz="1800" b="1" dirty="0" err="1">
                <a:latin typeface="Courier New" charset="0"/>
              </a:rPr>
              <a:t>shorts.each</a:t>
            </a:r>
            <a:r>
              <a:rPr lang="en-US" sz="1800" b="1" dirty="0">
                <a:latin typeface="Courier New" charset="0"/>
              </a:rPr>
              <a:t> { name -&gt; </a:t>
            </a:r>
            <a:r>
              <a:rPr lang="en-US" sz="1800" b="1" dirty="0" err="1">
                <a:latin typeface="Courier New" charset="0"/>
              </a:rPr>
              <a:t>println</a:t>
            </a:r>
            <a:r>
              <a:rPr lang="en-US" sz="1800" b="1" dirty="0">
                <a:latin typeface="Courier New" charset="0"/>
              </a:rPr>
              <a:t> name }</a:t>
            </a:r>
            <a:br>
              <a:rPr lang="en-US" sz="1800" b="1" dirty="0">
                <a:latin typeface="Courier New" charset="0"/>
              </a:rPr>
            </a:br>
            <a:endParaRPr lang="en-US" sz="1800" b="1" dirty="0">
              <a:solidFill>
                <a:srgbClr val="5C8526"/>
              </a:solidFill>
              <a:latin typeface="Courier New" charset="0"/>
            </a:endParaRP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-&gt; 2</a:t>
            </a: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-&gt; Rod</a:t>
            </a:r>
          </a:p>
          <a:p>
            <a:r>
              <a:rPr lang="en-US" sz="1800" b="1" dirty="0">
                <a:solidFill>
                  <a:srgbClr val="E76F00"/>
                </a:solidFill>
                <a:latin typeface="Courier New" charset="0"/>
              </a:rPr>
              <a:t>     Eric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bigstock_Open_Source_Background_Concept_6763692.jp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71600"/>
            <a:ext cx="9144001" cy="4756150"/>
          </a:xfrm>
          <a:prstGeom prst="rect">
            <a:avLst/>
          </a:prstGeom>
        </p:spPr>
      </p:pic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Not Possible Without Open Source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1AA79DB-0DAC-6348-80D4-5CF1B517D49F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Not Possible Without Open Source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Hadoop, HBase, Solr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Apache, Tomcat, ZooKeeper, </a:t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dirty="0" smtClean="0">
                <a:ea typeface="ＭＳ Ｐゴシック" charset="-128"/>
                <a:cs typeface="ＭＳ Ｐゴシック" charset="-128"/>
              </a:rPr>
              <a:t>HAProxy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Stargate, JRuby, Lucene, </a:t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dirty="0" smtClean="0">
                <a:ea typeface="ＭＳ Ｐゴシック" charset="-128"/>
                <a:cs typeface="ＭＳ Ｐゴシック" charset="-128"/>
              </a:rPr>
              <a:t>Jetty, HSQLDB, Geronimo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Apache Commons, JUnit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CentOS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Dozens more</a:t>
            </a:r>
          </a:p>
          <a:p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Too expensive to build or buy everything</a:t>
            </a:r>
          </a:p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1AA79DB-0DAC-6348-80D4-5CF1B517D49F}" type="slidenum">
              <a:rPr lang="en-US" smtClean="0"/>
              <a:pPr/>
              <a:t>33</a:t>
            </a:fld>
            <a:endParaRPr lang="en-US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066800"/>
            <a:ext cx="1981200" cy="4688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0" y="990600"/>
            <a:ext cx="838200" cy="718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454" y="1676400"/>
            <a:ext cx="1382346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1828800"/>
            <a:ext cx="1176419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0" y="3505200"/>
            <a:ext cx="609600" cy="7777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200" y="3429000"/>
            <a:ext cx="1066800" cy="792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8600" y="3657600"/>
            <a:ext cx="1056481" cy="279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000" y="2743200"/>
            <a:ext cx="990600" cy="5017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2743200"/>
            <a:ext cx="685800" cy="7029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53200" y="4572000"/>
            <a:ext cx="1320800" cy="2857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rcRect r="10286"/>
          <a:stretch>
            <a:fillRect/>
          </a:stretch>
        </p:blipFill>
        <p:spPr>
          <a:xfrm>
            <a:off x="5181600" y="4349387"/>
            <a:ext cx="1298898" cy="5274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81800" y="2667000"/>
            <a:ext cx="762000" cy="5348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96200" y="4114800"/>
            <a:ext cx="1219200" cy="3492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29600" y="4800600"/>
            <a:ext cx="738738" cy="5969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62600" y="5105400"/>
            <a:ext cx="812800" cy="3111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58000" y="5105400"/>
            <a:ext cx="889000" cy="28575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05800" y="5562600"/>
            <a:ext cx="563451" cy="533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/>
          <a:srcRect l="20000" r="23333" b="33846"/>
          <a:stretch>
            <a:fillRect/>
          </a:stretch>
        </p:blipFill>
        <p:spPr>
          <a:xfrm>
            <a:off x="7290582" y="5486400"/>
            <a:ext cx="577950" cy="7309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19600" y="4114800"/>
            <a:ext cx="723900" cy="7239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2"/>
          <a:srcRect r="79309"/>
          <a:stretch>
            <a:fillRect/>
          </a:stretch>
        </p:blipFill>
        <p:spPr>
          <a:xfrm>
            <a:off x="4572000" y="4953000"/>
            <a:ext cx="583373" cy="6728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Final Thoughts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76200" y="838200"/>
            <a:ext cx="9067800" cy="54102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You can host big data in your own private cloud</a:t>
            </a:r>
          </a:p>
          <a:p>
            <a:pPr lvl="1"/>
            <a:r>
              <a:rPr lang="en-US" dirty="0" smtClean="0"/>
              <a:t>Tools are available today that didn’t exist a few years ago</a:t>
            </a:r>
          </a:p>
          <a:p>
            <a:pPr lvl="1"/>
            <a:r>
              <a:rPr lang="en-US" dirty="0" smtClean="0"/>
              <a:t>Fast to prototype – production </a:t>
            </a:r>
            <a:br>
              <a:rPr lang="en-US" dirty="0" smtClean="0"/>
            </a:br>
            <a:r>
              <a:rPr lang="en-US" dirty="0" smtClean="0"/>
              <a:t>readiness takes time</a:t>
            </a:r>
          </a:p>
          <a:p>
            <a:pPr lvl="1"/>
            <a:r>
              <a:rPr lang="en-US" dirty="0" smtClean="0"/>
              <a:t>Expect to invest in training and support</a:t>
            </a:r>
            <a:endParaRPr lang="en-US" dirty="0" smtClean="0"/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HBase and Solr are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fast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100+ random queries/sec per instance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Give them memory and stand back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HBase scales, Solr scales (to a point)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Don’t worry about outgrowing a few machines</a:t>
            </a:r>
          </a:p>
          <a:p>
            <a:pPr lvl="1"/>
            <a:r>
              <a:rPr lang="en-US" dirty="0" smtClean="0">
                <a:ea typeface="ＭＳ Ｐゴシック" charset="-128"/>
                <a:cs typeface="ＭＳ Ｐゴシック" charset="-128"/>
              </a:rPr>
              <a:t>Do worry about outgrowing a rack of Solr instances</a:t>
            </a:r>
          </a:p>
          <a:p>
            <a:pPr lvl="2"/>
            <a:r>
              <a:rPr lang="en-US" dirty="0" smtClean="0">
                <a:ea typeface="ＭＳ Ｐゴシック" charset="-128"/>
                <a:cs typeface="ＭＳ Ｐゴシック" charset="-128"/>
              </a:rPr>
              <a:t>Look for ways to partition your data other than “automatic” sharding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6667FF9-8C30-3949-80A6-2DFE1E56C3E2}" type="slidenum">
              <a:rPr lang="en-US" smtClean="0"/>
              <a:pPr/>
              <a:t>34</a:t>
            </a:fld>
            <a:endParaRPr lang="en-US" smtClean="0"/>
          </a:p>
        </p:txBody>
      </p:sp>
      <p:pic>
        <p:nvPicPr>
          <p:cNvPr id="5" name="Picture 4" descr="bigstock_Tropical_Beach_33474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981200"/>
            <a:ext cx="3429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charset="-128"/>
                <a:cs typeface="ＭＳ Ｐゴシック" charset="-128"/>
              </a:rPr>
              <a:t>Q &amp; 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800600"/>
            <a:ext cx="7772400" cy="838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200">
                <a:ea typeface="ＭＳ Ｐゴシック" charset="-128"/>
                <a:cs typeface="ＭＳ Ｐゴシック" charset="-128"/>
              </a:rPr>
              <a:t>Any questions for Rod?</a:t>
            </a:r>
          </a:p>
          <a:p>
            <a:pPr algn="ctr">
              <a:buFontTx/>
              <a:buNone/>
            </a:pPr>
            <a:r>
              <a:rPr lang="en-US" sz="2400">
                <a:ea typeface="ＭＳ Ｐゴシック" charset="-128"/>
                <a:cs typeface="ＭＳ Ｐゴシック" charset="-128"/>
              </a:rPr>
              <a:t>rod.cope@openlogic.com</a:t>
            </a:r>
            <a:endParaRPr lang="en-US" sz="200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4820" name="Picture 4" descr="bigstockphoto_Think__682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5175" y="1219200"/>
            <a:ext cx="253206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28600" y="6232525"/>
            <a:ext cx="7653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000" b="1" dirty="0"/>
              <a:t>* Unless otherwise credited, all images in this presentation</a:t>
            </a:r>
            <a:r>
              <a:rPr lang="en-US" sz="1000" b="1" dirty="0" smtClean="0"/>
              <a:t> are either open source project logos or were </a:t>
            </a:r>
            <a:r>
              <a:rPr lang="en-US" sz="1000" b="1" dirty="0"/>
              <a:t>licensed from </a:t>
            </a:r>
            <a:r>
              <a:rPr lang="en-US" sz="1000" b="1" dirty="0" err="1"/>
              <a:t>BigStockPhoto.com</a:t>
            </a:r>
            <a:endParaRPr 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The Problem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“Big Data”</a:t>
            </a:r>
          </a:p>
          <a:p>
            <a:pPr lvl="1"/>
            <a:r>
              <a:rPr lang="en-US" dirty="0" smtClean="0"/>
              <a:t>All the world’s Open Source </a:t>
            </a:r>
            <a:br>
              <a:rPr lang="en-US" dirty="0" smtClean="0"/>
            </a:br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Metadata, code, indexes</a:t>
            </a:r>
          </a:p>
          <a:p>
            <a:pPr lvl="1"/>
            <a:r>
              <a:rPr lang="en-US" dirty="0" smtClean="0"/>
              <a:t>Individual tables contain many</a:t>
            </a:r>
            <a:br>
              <a:rPr lang="en-US" dirty="0" smtClean="0"/>
            </a:br>
            <a:r>
              <a:rPr lang="en-US" dirty="0" smtClean="0"/>
              <a:t>terabytes</a:t>
            </a:r>
          </a:p>
          <a:p>
            <a:pPr lvl="1"/>
            <a:r>
              <a:rPr lang="en-US" dirty="0" smtClean="0"/>
              <a:t>Relational databases aren’t </a:t>
            </a:r>
            <a:br>
              <a:rPr lang="en-US" dirty="0" smtClean="0"/>
            </a:br>
            <a:r>
              <a:rPr lang="en-US" dirty="0" smtClean="0"/>
              <a:t>scale-free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Growing every day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Need real-time random access to all data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Long-running and complex analysis jobs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59F3FF-DF67-3C41-9049-C2D09B137093}" type="slidenum">
              <a:rPr lang="en-US" smtClean="0"/>
              <a:pPr/>
              <a:t>4</a:t>
            </a:fld>
            <a:endParaRPr lang="en-US" smtClean="0"/>
          </a:p>
        </p:txBody>
      </p:sp>
      <p:pic>
        <p:nvPicPr>
          <p:cNvPr id="5" name="Picture 4" descr="bigstock_Computer_Farm_32766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143000"/>
            <a:ext cx="4140679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The Solution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Hadoop, HBase, and Solr</a:t>
            </a:r>
          </a:p>
          <a:p>
            <a:pPr lvl="1"/>
            <a:r>
              <a:rPr lang="en-US" dirty="0" smtClean="0"/>
              <a:t>Hadoop – distributed file system</a:t>
            </a:r>
          </a:p>
          <a:p>
            <a:pPr lvl="1"/>
            <a:r>
              <a:rPr lang="en-US" dirty="0" smtClean="0"/>
              <a:t>HBase – “NoSQL” data store – column-oriented</a:t>
            </a:r>
          </a:p>
          <a:p>
            <a:pPr lvl="1"/>
            <a:r>
              <a:rPr lang="en-US" dirty="0" smtClean="0"/>
              <a:t>Solr – search server based on Lucene</a:t>
            </a:r>
          </a:p>
          <a:p>
            <a:pPr lvl="1"/>
            <a:r>
              <a:rPr lang="en-US" dirty="0" smtClean="0"/>
              <a:t>All are scalable, flexible, fast, well-supported,</a:t>
            </a:r>
            <a:br>
              <a:rPr lang="en-US" dirty="0" smtClean="0"/>
            </a:br>
            <a:r>
              <a:rPr lang="en-US" dirty="0" smtClean="0"/>
              <a:t>used in production environments</a:t>
            </a:r>
          </a:p>
          <a:p>
            <a:r>
              <a:rPr lang="en-US" dirty="0" smtClean="0"/>
              <a:t>And a supporting cast of thousands…</a:t>
            </a:r>
          </a:p>
          <a:p>
            <a:pPr lvl="1"/>
            <a:r>
              <a:rPr lang="en-US" dirty="0" smtClean="0"/>
              <a:t>Stargate, MySQL, Rails, Redis, Resque, </a:t>
            </a:r>
            <a:br>
              <a:rPr lang="en-US" dirty="0" smtClean="0"/>
            </a:br>
            <a:r>
              <a:rPr lang="en-US" dirty="0" smtClean="0"/>
              <a:t>Nginx, Unicorn,</a:t>
            </a:r>
            <a:r>
              <a:rPr lang="en-US" dirty="0" smtClean="0"/>
              <a:t> HAProxy, </a:t>
            </a:r>
            <a:r>
              <a:rPr lang="en-US" dirty="0" smtClean="0"/>
              <a:t>Memcached,</a:t>
            </a:r>
            <a:br>
              <a:rPr lang="en-US" dirty="0" smtClean="0"/>
            </a:br>
            <a:r>
              <a:rPr lang="en-US" dirty="0" smtClean="0"/>
              <a:t>Ruby, JRuby, CentOS, …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9D4336A-53B6-3F46-BEED-B57D620EF66E}" type="slidenum">
              <a:rPr lang="en-US" smtClean="0"/>
              <a:pPr/>
              <a:t>5</a:t>
            </a:fld>
            <a:endParaRPr lang="en-US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1066800"/>
            <a:ext cx="2286000" cy="541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1828800"/>
            <a:ext cx="838200" cy="718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2667000"/>
            <a:ext cx="1382346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5638800"/>
            <a:ext cx="1050757" cy="5444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0" y="4876800"/>
            <a:ext cx="457200" cy="5833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81600" y="5257800"/>
            <a:ext cx="990600" cy="7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8600" y="5207000"/>
            <a:ext cx="1056481" cy="279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9200" y="5715000"/>
            <a:ext cx="902676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2800" y="4800600"/>
            <a:ext cx="533400" cy="5467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2800" y="5734050"/>
            <a:ext cx="1320800" cy="2857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48400" y="5715000"/>
            <a:ext cx="563451" cy="533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95800" y="5486400"/>
            <a:ext cx="723900" cy="7239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rcRect r="79309"/>
          <a:stretch>
            <a:fillRect/>
          </a:stretch>
        </p:blipFill>
        <p:spPr>
          <a:xfrm>
            <a:off x="3810000" y="5486400"/>
            <a:ext cx="583373" cy="67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62800" y="6400800"/>
            <a:ext cx="1676400" cy="457200"/>
          </a:xfrm>
          <a:prstGeom prst="rect">
            <a:avLst/>
          </a:prstGeom>
        </p:spPr>
        <p:txBody>
          <a:bodyPr/>
          <a:lstStyle/>
          <a:p>
            <a:fld id="{99F6F09A-808A-8C47-82AD-A2F3C933A16C}" type="slidenum">
              <a:rPr lang="en-US"/>
              <a:pPr/>
              <a:t>6</a:t>
            </a:fld>
            <a:endParaRPr lang="en-US" sz="1800">
              <a:latin typeface="Times" pitchFamily="-106" charset="0"/>
            </a:endParaRP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Architecture</a:t>
            </a:r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1752600" y="2971800"/>
            <a:ext cx="1111402" cy="931178"/>
            <a:chOff x="1132676" y="1879139"/>
            <a:chExt cx="1111402" cy="931178"/>
          </a:xfrm>
        </p:grpSpPr>
        <p:sp>
          <p:nvSpPr>
            <p:cNvPr id="9" name="Rectangle 8"/>
            <p:cNvSpPr/>
            <p:nvPr/>
          </p:nvSpPr>
          <p:spPr>
            <a:xfrm>
              <a:off x="1385990" y="2166776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259333" y="2031538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32676" y="1879139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Ruby</a:t>
              </a:r>
              <a:br>
                <a:rPr lang="en-US" sz="1600" dirty="0" smtClean="0">
                  <a:solidFill>
                    <a:srgbClr val="000000"/>
                  </a:solidFill>
                </a:rPr>
              </a:br>
              <a:r>
                <a:rPr lang="en-US" sz="1600" dirty="0" smtClean="0">
                  <a:solidFill>
                    <a:srgbClr val="000000"/>
                  </a:solidFill>
                </a:rPr>
                <a:t>on Rails</a:t>
              </a: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5410200" y="2667000"/>
            <a:ext cx="1111402" cy="931178"/>
            <a:chOff x="1132676" y="1879139"/>
            <a:chExt cx="1111402" cy="931178"/>
          </a:xfrm>
        </p:grpSpPr>
        <p:sp>
          <p:nvSpPr>
            <p:cNvPr id="13" name="Rectangle 12"/>
            <p:cNvSpPr/>
            <p:nvPr/>
          </p:nvSpPr>
          <p:spPr>
            <a:xfrm>
              <a:off x="1385990" y="2166776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59333" y="2031538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32676" y="1879139"/>
              <a:ext cx="858088" cy="64354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Resque Workers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22"/>
          <p:cNvGrpSpPr/>
          <p:nvPr/>
        </p:nvGrpSpPr>
        <p:grpSpPr>
          <a:xfrm>
            <a:off x="7772400" y="1752600"/>
            <a:ext cx="1111402" cy="931178"/>
            <a:chOff x="2244078" y="4884380"/>
            <a:chExt cx="1111402" cy="931178"/>
          </a:xfrm>
          <a:solidFill>
            <a:srgbClr val="0099CC"/>
          </a:solidFill>
        </p:grpSpPr>
        <p:sp>
          <p:nvSpPr>
            <p:cNvPr id="18" name="Rectangle 17"/>
            <p:cNvSpPr/>
            <p:nvPr/>
          </p:nvSpPr>
          <p:spPr>
            <a:xfrm>
              <a:off x="2497392" y="5172017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370735" y="5036779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44078" y="4884380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Solr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165868" y="1163685"/>
            <a:ext cx="914400" cy="7580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Web Browser</a:t>
            </a:r>
            <a:endParaRPr lang="en-US" sz="1600" dirty="0"/>
          </a:p>
        </p:txBody>
      </p:sp>
      <p:grpSp>
        <p:nvGrpSpPr>
          <p:cNvPr id="6" name="Group 136"/>
          <p:cNvGrpSpPr/>
          <p:nvPr/>
        </p:nvGrpSpPr>
        <p:grpSpPr>
          <a:xfrm>
            <a:off x="3810000" y="1219200"/>
            <a:ext cx="1137145" cy="948340"/>
            <a:chOff x="3429000" y="1066800"/>
            <a:chExt cx="1137145" cy="948340"/>
          </a:xfrm>
          <a:solidFill>
            <a:srgbClr val="660066"/>
          </a:solidFill>
        </p:grpSpPr>
        <p:sp>
          <p:nvSpPr>
            <p:cNvPr id="129" name="Rectangle 128"/>
            <p:cNvSpPr/>
            <p:nvPr/>
          </p:nvSpPr>
          <p:spPr>
            <a:xfrm>
              <a:off x="3708057" y="1371599"/>
              <a:ext cx="858088" cy="643541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555657" y="1219199"/>
              <a:ext cx="858088" cy="643541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429000" y="1066800"/>
              <a:ext cx="858088" cy="643541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MySQL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22"/>
          <p:cNvGrpSpPr/>
          <p:nvPr/>
        </p:nvGrpSpPr>
        <p:grpSpPr>
          <a:xfrm>
            <a:off x="7772400" y="4876800"/>
            <a:ext cx="1111402" cy="931178"/>
            <a:chOff x="2244078" y="4884380"/>
            <a:chExt cx="1111402" cy="931178"/>
          </a:xfrm>
          <a:solidFill>
            <a:srgbClr val="0099CC"/>
          </a:solidFill>
        </p:grpSpPr>
        <p:sp>
          <p:nvSpPr>
            <p:cNvPr id="40" name="Rectangle 39"/>
            <p:cNvSpPr/>
            <p:nvPr/>
          </p:nvSpPr>
          <p:spPr>
            <a:xfrm>
              <a:off x="2497392" y="5172017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370735" y="5036779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244078" y="4884380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HBase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1" name="Group 135"/>
          <p:cNvGrpSpPr/>
          <p:nvPr/>
        </p:nvGrpSpPr>
        <p:grpSpPr>
          <a:xfrm>
            <a:off x="1758026" y="1159778"/>
            <a:ext cx="1162888" cy="985265"/>
            <a:chOff x="1668358" y="990600"/>
            <a:chExt cx="1162888" cy="985265"/>
          </a:xfrm>
          <a:solidFill>
            <a:srgbClr val="660066"/>
          </a:solidFill>
        </p:grpSpPr>
        <p:sp>
          <p:nvSpPr>
            <p:cNvPr id="128" name="Rectangle 127"/>
            <p:cNvSpPr/>
            <p:nvPr/>
          </p:nvSpPr>
          <p:spPr>
            <a:xfrm>
              <a:off x="1973158" y="12954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820758" y="11430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68358" y="9906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Nginx &amp; Unicorn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029200" y="1143000"/>
            <a:ext cx="111003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Live</a:t>
            </a:r>
            <a:b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replication</a:t>
            </a:r>
            <a:endParaRPr lang="en-US" sz="1600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09969" y="1066800"/>
            <a:ext cx="12500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Live</a:t>
            </a:r>
            <a:b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replication</a:t>
            </a:r>
            <a:endParaRPr lang="en-US" sz="1600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29400" y="4876800"/>
            <a:ext cx="1110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Live</a:t>
            </a:r>
            <a:b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replication</a:t>
            </a:r>
            <a:b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(3x)</a:t>
            </a:r>
            <a:endParaRPr lang="en-US" sz="1600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rot="5400000">
            <a:off x="-1263452" y="3584514"/>
            <a:ext cx="5068875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22" idx="3"/>
          </p:cNvCxnSpPr>
          <p:nvPr/>
        </p:nvCxnSpPr>
        <p:spPr>
          <a:xfrm flipV="1">
            <a:off x="1080268" y="1500011"/>
            <a:ext cx="677758" cy="42721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6200000" flipH="1">
            <a:off x="1760111" y="2550266"/>
            <a:ext cx="805969" cy="37097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620134" y="2464166"/>
            <a:ext cx="822746" cy="226078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6200000" flipH="1">
            <a:off x="1889777" y="2426486"/>
            <a:ext cx="816861" cy="307322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22"/>
          <p:cNvGrpSpPr/>
          <p:nvPr/>
        </p:nvGrpSpPr>
        <p:grpSpPr>
          <a:xfrm>
            <a:off x="7772400" y="3269237"/>
            <a:ext cx="1111402" cy="931178"/>
            <a:chOff x="2244078" y="4884380"/>
            <a:chExt cx="1111402" cy="931178"/>
          </a:xfrm>
          <a:solidFill>
            <a:srgbClr val="0099CC"/>
          </a:solidFill>
        </p:grpSpPr>
        <p:sp>
          <p:nvSpPr>
            <p:cNvPr id="73" name="Rectangle 72"/>
            <p:cNvSpPr/>
            <p:nvPr/>
          </p:nvSpPr>
          <p:spPr>
            <a:xfrm>
              <a:off x="2497392" y="5172017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370735" y="5036779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244078" y="4884380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Stargate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77" name="Straight Arrow Connector 76"/>
          <p:cNvCxnSpPr>
            <a:stCxn id="7" idx="3"/>
            <a:endCxn id="28" idx="1"/>
          </p:cNvCxnSpPr>
          <p:nvPr/>
        </p:nvCxnSpPr>
        <p:spPr>
          <a:xfrm flipV="1">
            <a:off x="2610688" y="1540971"/>
            <a:ext cx="1199312" cy="175260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15" idx="1"/>
            <a:endCxn id="129" idx="2"/>
          </p:cNvCxnSpPr>
          <p:nvPr/>
        </p:nvCxnSpPr>
        <p:spPr>
          <a:xfrm rot="10800000">
            <a:off x="4518102" y="2167541"/>
            <a:ext cx="892099" cy="821231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15" idx="3"/>
            <a:endCxn id="20" idx="1"/>
          </p:cNvCxnSpPr>
          <p:nvPr/>
        </p:nvCxnSpPr>
        <p:spPr>
          <a:xfrm flipV="1">
            <a:off x="6268288" y="2074371"/>
            <a:ext cx="1504112" cy="91440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13" idx="3"/>
            <a:endCxn id="75" idx="1"/>
          </p:cNvCxnSpPr>
          <p:nvPr/>
        </p:nvCxnSpPr>
        <p:spPr>
          <a:xfrm>
            <a:off x="6521602" y="3276408"/>
            <a:ext cx="1250798" cy="31460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73" idx="2"/>
            <a:endCxn id="42" idx="0"/>
          </p:cNvCxnSpPr>
          <p:nvPr/>
        </p:nvCxnSpPr>
        <p:spPr>
          <a:xfrm rot="5400000">
            <a:off x="7989909" y="4411950"/>
            <a:ext cx="676385" cy="253314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13" idx="2"/>
            <a:endCxn id="65" idx="3"/>
          </p:cNvCxnSpPr>
          <p:nvPr/>
        </p:nvCxnSpPr>
        <p:spPr>
          <a:xfrm rot="5400000">
            <a:off x="4951896" y="3619170"/>
            <a:ext cx="1161655" cy="111967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3810000" y="4114800"/>
            <a:ext cx="1162888" cy="985265"/>
            <a:chOff x="3810000" y="4114800"/>
            <a:chExt cx="1162888" cy="985265"/>
          </a:xfrm>
          <a:solidFill>
            <a:srgbClr val="660066"/>
          </a:solidFill>
        </p:grpSpPr>
        <p:sp>
          <p:nvSpPr>
            <p:cNvPr id="65" name="Rectangle 64"/>
            <p:cNvSpPr/>
            <p:nvPr/>
          </p:nvSpPr>
          <p:spPr>
            <a:xfrm>
              <a:off x="4114800" y="44196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962400" y="42672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810000" y="4114800"/>
              <a:ext cx="858088" cy="680465"/>
            </a:xfrm>
            <a:prstGeom prst="rect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FFFFFF"/>
                  </a:solidFill>
                </a:rPr>
                <a:t>Redis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108" name="Straight Arrow Connector 107"/>
          <p:cNvCxnSpPr>
            <a:stCxn id="9" idx="3"/>
            <a:endCxn id="30" idx="1"/>
          </p:cNvCxnSpPr>
          <p:nvPr/>
        </p:nvCxnSpPr>
        <p:spPr>
          <a:xfrm>
            <a:off x="2864002" y="3581208"/>
            <a:ext cx="945998" cy="873825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906088" y="5181600"/>
            <a:ext cx="111003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Live</a:t>
            </a:r>
            <a:b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rgbClr val="660066"/>
                </a:solidFill>
                <a:latin typeface="Arial"/>
                <a:cs typeface="Arial"/>
              </a:rPr>
              <a:t>replication</a:t>
            </a:r>
            <a:endParaRPr lang="en-US" sz="1600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742956" y="3600444"/>
            <a:ext cx="5068875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810000" y="6019800"/>
            <a:ext cx="7406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Data LAN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28600" y="6019800"/>
            <a:ext cx="620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Internet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676400" y="6019800"/>
            <a:ext cx="1097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Application LAN</a:t>
            </a:r>
          </a:p>
        </p:txBody>
      </p:sp>
      <p:grpSp>
        <p:nvGrpSpPr>
          <p:cNvPr id="17" name="Group 9"/>
          <p:cNvGrpSpPr/>
          <p:nvPr/>
        </p:nvGrpSpPr>
        <p:grpSpPr>
          <a:xfrm>
            <a:off x="1766068" y="4572000"/>
            <a:ext cx="1111402" cy="931178"/>
            <a:chOff x="1132676" y="1879139"/>
            <a:chExt cx="1111402" cy="931178"/>
          </a:xfrm>
          <a:solidFill>
            <a:srgbClr val="0099CC"/>
          </a:solidFill>
        </p:grpSpPr>
        <p:sp>
          <p:nvSpPr>
            <p:cNvPr id="82" name="Rectangle 81"/>
            <p:cNvSpPr/>
            <p:nvPr/>
          </p:nvSpPr>
          <p:spPr>
            <a:xfrm>
              <a:off x="1385990" y="2166776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1259333" y="2031538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Rails</a:t>
              </a:r>
              <a:endParaRPr lang="en-US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132676" y="1879139"/>
              <a:ext cx="858088" cy="643541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Maven Repo</a:t>
              </a:r>
            </a:p>
          </p:txBody>
        </p:sp>
      </p:grpSp>
      <p:sp>
        <p:nvSpPr>
          <p:cNvPr id="100" name="Rectangle 99"/>
          <p:cNvSpPr/>
          <p:nvPr/>
        </p:nvSpPr>
        <p:spPr>
          <a:xfrm>
            <a:off x="165868" y="2074178"/>
            <a:ext cx="914400" cy="7580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Scanner Client</a:t>
            </a:r>
            <a:endParaRPr lang="en-US" sz="1600" dirty="0"/>
          </a:p>
        </p:txBody>
      </p:sp>
      <p:sp>
        <p:nvSpPr>
          <p:cNvPr id="103" name="Rectangle 102"/>
          <p:cNvSpPr/>
          <p:nvPr/>
        </p:nvSpPr>
        <p:spPr>
          <a:xfrm>
            <a:off x="165868" y="4516485"/>
            <a:ext cx="914400" cy="7580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Maven Client</a:t>
            </a:r>
            <a:endParaRPr lang="en-US" sz="1600" dirty="0"/>
          </a:p>
        </p:txBody>
      </p:sp>
      <p:cxnSp>
        <p:nvCxnSpPr>
          <p:cNvPr id="107" name="Straight Arrow Connector 106"/>
          <p:cNvCxnSpPr>
            <a:stCxn id="100" idx="3"/>
          </p:cNvCxnSpPr>
          <p:nvPr/>
        </p:nvCxnSpPr>
        <p:spPr>
          <a:xfrm flipV="1">
            <a:off x="1080268" y="1500011"/>
            <a:ext cx="677758" cy="953214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103" idx="3"/>
          </p:cNvCxnSpPr>
          <p:nvPr/>
        </p:nvCxnSpPr>
        <p:spPr>
          <a:xfrm flipV="1">
            <a:off x="1080268" y="4893771"/>
            <a:ext cx="685800" cy="1761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324600" y="6096000"/>
            <a:ext cx="2387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Caching and load balancing not shown</a:t>
            </a:r>
          </a:p>
        </p:txBody>
      </p:sp>
      <p:cxnSp>
        <p:nvCxnSpPr>
          <p:cNvPr id="116" name="Straight Arrow Connector 115"/>
          <p:cNvCxnSpPr/>
          <p:nvPr/>
        </p:nvCxnSpPr>
        <p:spPr>
          <a:xfrm rot="5400000" flipH="1" flipV="1">
            <a:off x="1980524" y="4117566"/>
            <a:ext cx="669022" cy="239846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5" grpId="0"/>
      <p:bldP spid="48" grpId="0"/>
      <p:bldP spid="49" grpId="0"/>
      <p:bldP spid="140" grpId="0"/>
      <p:bldP spid="100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gstock_Tropical_Beach_33474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990600"/>
            <a:ext cx="4114800" cy="2743200"/>
          </a:xfrm>
          <a:prstGeom prst="rect">
            <a:avLst/>
          </a:prstGeom>
        </p:spPr>
      </p:pic>
      <p:pic>
        <p:nvPicPr>
          <p:cNvPr id="6" name="Picture 5" descr="bigstock_Storm_Clouds_12313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990600"/>
            <a:ext cx="4114800" cy="2747772"/>
          </a:xfrm>
          <a:prstGeom prst="rect">
            <a:avLst/>
          </a:prstGeom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Hadoop/HBase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Private Cloud</a:t>
            </a:r>
          </a:p>
          <a:p>
            <a:pPr lvl="1"/>
            <a:r>
              <a:rPr lang="en-US" dirty="0" smtClean="0"/>
              <a:t>100+ CPU cores</a:t>
            </a:r>
          </a:p>
          <a:p>
            <a:pPr lvl="1"/>
            <a:r>
              <a:rPr lang="en-US" dirty="0" smtClean="0"/>
              <a:t>100+ Terabytes of disk</a:t>
            </a:r>
          </a:p>
          <a:p>
            <a:pPr lvl="1"/>
            <a:r>
              <a:rPr lang="en-US" dirty="0" smtClean="0"/>
              <a:t>Machines don’t have identity</a:t>
            </a:r>
          </a:p>
          <a:p>
            <a:pPr lvl="1"/>
            <a:r>
              <a:rPr lang="en-US" dirty="0" smtClean="0"/>
              <a:t>Add capacity by plugging in</a:t>
            </a:r>
            <a:br>
              <a:rPr lang="en-US" dirty="0" smtClean="0"/>
            </a:br>
            <a:r>
              <a:rPr lang="en-US" dirty="0" smtClean="0"/>
              <a:t>new machines</a:t>
            </a:r>
          </a:p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Why not EC2?</a:t>
            </a:r>
          </a:p>
          <a:p>
            <a:pPr lvl="1"/>
            <a:r>
              <a:rPr lang="en-US" dirty="0" smtClean="0"/>
              <a:t>Great for computational bursts</a:t>
            </a:r>
          </a:p>
          <a:p>
            <a:pPr lvl="1"/>
            <a:r>
              <a:rPr lang="en-US" dirty="0" smtClean="0"/>
              <a:t>Expensive for long-term storage of Big Data</a:t>
            </a:r>
          </a:p>
          <a:p>
            <a:pPr lvl="1"/>
            <a:r>
              <a:rPr lang="en-US" dirty="0" smtClean="0"/>
              <a:t>Not yet consistent enough for mission-critical usage of HBase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D1E358F-BEEF-7945-B2B4-7E3626A7F2EB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Public Clouds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and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Big Data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7696200" cy="50292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Amazon EC2</a:t>
            </a:r>
          </a:p>
          <a:p>
            <a:pPr lvl="1"/>
            <a:r>
              <a:rPr lang="en-US" dirty="0" smtClean="0"/>
              <a:t>EBS </a:t>
            </a:r>
            <a:r>
              <a:rPr lang="en-US" dirty="0" smtClean="0"/>
              <a:t>Storage</a:t>
            </a:r>
          </a:p>
          <a:p>
            <a:pPr lvl="2"/>
            <a:r>
              <a:rPr lang="en-US" dirty="0" smtClean="0">
                <a:ea typeface="ＭＳ Ｐゴシック" charset="-128"/>
              </a:rPr>
              <a:t>100TB </a:t>
            </a:r>
            <a:r>
              <a:rPr lang="en-US" dirty="0" smtClean="0">
                <a:ea typeface="ＭＳ Ｐゴシック" charset="-128"/>
              </a:rPr>
              <a:t>* $0.10/GB/month = </a:t>
            </a:r>
            <a:r>
              <a:rPr lang="en-US" b="1" dirty="0" smtClean="0">
                <a:ea typeface="ＭＳ Ｐゴシック" charset="-128"/>
              </a:rPr>
              <a:t>$120k/year</a:t>
            </a:r>
          </a:p>
          <a:p>
            <a:pPr lvl="1"/>
            <a:r>
              <a:rPr lang="en-US" dirty="0" smtClean="0"/>
              <a:t>Double Extra Large </a:t>
            </a:r>
            <a:r>
              <a:rPr lang="en-US" dirty="0" smtClean="0"/>
              <a:t>instances</a:t>
            </a:r>
            <a:endParaRPr lang="en-US" dirty="0" smtClean="0"/>
          </a:p>
          <a:p>
            <a:pPr lvl="2"/>
            <a:r>
              <a:rPr lang="en-US" dirty="0" smtClean="0"/>
              <a:t>13 EC2 compute units, 34.2GB RAM</a:t>
            </a:r>
          </a:p>
          <a:p>
            <a:pPr lvl="2"/>
            <a:r>
              <a:rPr lang="en-US" dirty="0" smtClean="0">
                <a:ea typeface="ＭＳ Ｐゴシック" charset="-128"/>
              </a:rPr>
              <a:t>20 instances * $</a:t>
            </a:r>
            <a:r>
              <a:rPr lang="en-US" dirty="0" smtClean="0">
                <a:ea typeface="ＭＳ Ｐゴシック" charset="-128"/>
              </a:rPr>
              <a:t>1.00</a:t>
            </a:r>
            <a:r>
              <a:rPr lang="en-US" dirty="0" smtClean="0">
                <a:ea typeface="ＭＳ Ｐゴシック" charset="-128"/>
              </a:rPr>
              <a:t>/hr * 8,760 hrs/yr = </a:t>
            </a:r>
            <a:r>
              <a:rPr lang="en-US" dirty="0" smtClean="0">
                <a:ea typeface="ＭＳ Ｐゴシック" charset="-128"/>
              </a:rPr>
              <a:t>$175k</a:t>
            </a:r>
            <a:r>
              <a:rPr lang="en-US" dirty="0" smtClean="0">
                <a:ea typeface="ＭＳ Ｐゴシック" charset="-128"/>
              </a:rPr>
              <a:t>/</a:t>
            </a:r>
            <a:r>
              <a:rPr lang="en-US" dirty="0" smtClean="0">
                <a:ea typeface="ＭＳ Ｐゴシック" charset="-128"/>
              </a:rPr>
              <a:t>year</a:t>
            </a:r>
          </a:p>
          <a:p>
            <a:pPr lvl="2"/>
            <a:r>
              <a:rPr lang="en-US" dirty="0" smtClean="0">
                <a:ea typeface="ＭＳ Ｐゴシック" charset="-128"/>
              </a:rPr>
              <a:t>3 year reserved instances</a:t>
            </a:r>
          </a:p>
          <a:p>
            <a:pPr lvl="3"/>
            <a:r>
              <a:rPr lang="en-US" dirty="0" smtClean="0">
                <a:ea typeface="ＭＳ Ｐゴシック" charset="-128"/>
              </a:rPr>
              <a:t>20 * 4k = $80k up front to reserve</a:t>
            </a:r>
          </a:p>
          <a:p>
            <a:pPr lvl="3"/>
            <a:r>
              <a:rPr lang="en-US" dirty="0" smtClean="0">
                <a:ea typeface="ＭＳ Ｐゴシック" charset="-128"/>
              </a:rPr>
              <a:t>(20 * $0.34/hr * 8,760 hrs/yr * 3 yrs) / 3 = </a:t>
            </a:r>
            <a:r>
              <a:rPr lang="en-US" b="1" dirty="0" smtClean="0">
                <a:ea typeface="ＭＳ Ｐゴシック" charset="-128"/>
              </a:rPr>
              <a:t>$86k/year</a:t>
            </a:r>
            <a:r>
              <a:rPr lang="en-US" dirty="0" smtClean="0">
                <a:ea typeface="ＭＳ Ｐゴシック" charset="-128"/>
              </a:rPr>
              <a:t> to operate</a:t>
            </a:r>
            <a:endParaRPr lang="en-US" b="1" dirty="0" smtClean="0">
              <a:ea typeface="ＭＳ Ｐゴシック" charset="-128"/>
            </a:endParaRPr>
          </a:p>
          <a:p>
            <a:pPr lvl="1"/>
            <a:r>
              <a:rPr lang="en-US" dirty="0" smtClean="0"/>
              <a:t>Totals </a:t>
            </a:r>
            <a:r>
              <a:rPr lang="en-US" dirty="0" smtClean="0"/>
              <a:t>for 20 virtual </a:t>
            </a:r>
            <a:r>
              <a:rPr lang="en-US" dirty="0" smtClean="0"/>
              <a:t>machines</a:t>
            </a:r>
          </a:p>
          <a:p>
            <a:pPr lvl="2"/>
            <a:r>
              <a:rPr lang="en-US" dirty="0" smtClean="0">
                <a:ea typeface="ＭＳ Ｐゴシック" charset="-128"/>
              </a:rPr>
              <a:t>1</a:t>
            </a:r>
            <a:r>
              <a:rPr lang="en-US" baseline="30000" dirty="0" smtClean="0">
                <a:ea typeface="ＭＳ Ｐゴシック" charset="-128"/>
              </a:rPr>
              <a:t>st</a:t>
            </a:r>
            <a:r>
              <a:rPr lang="en-US" dirty="0" smtClean="0">
                <a:ea typeface="ＭＳ Ｐゴシック" charset="-128"/>
              </a:rPr>
              <a:t> year </a:t>
            </a:r>
            <a:r>
              <a:rPr lang="en-US" dirty="0" smtClean="0">
                <a:ea typeface="ＭＳ Ｐゴシック" charset="-128"/>
              </a:rPr>
              <a:t>cost:  $120k + $80k + $86k = $286k</a:t>
            </a:r>
          </a:p>
          <a:p>
            <a:pPr lvl="2"/>
            <a:r>
              <a:rPr lang="en-US" dirty="0" smtClean="0">
                <a:ea typeface="ＭＳ Ｐゴシック" charset="-128"/>
              </a:rPr>
              <a:t>2</a:t>
            </a:r>
            <a:r>
              <a:rPr lang="en-US" baseline="30000" dirty="0" smtClean="0">
                <a:ea typeface="ＭＳ Ｐゴシック" charset="-128"/>
              </a:rPr>
              <a:t>nd</a:t>
            </a:r>
            <a:r>
              <a:rPr lang="en-US" dirty="0" smtClean="0">
                <a:ea typeface="ＭＳ Ｐゴシック" charset="-128"/>
              </a:rPr>
              <a:t> &amp; 3</a:t>
            </a:r>
            <a:r>
              <a:rPr lang="en-US" baseline="30000" dirty="0" smtClean="0">
                <a:ea typeface="ＭＳ Ｐゴシック" charset="-128"/>
              </a:rPr>
              <a:t>rd</a:t>
            </a:r>
            <a:r>
              <a:rPr lang="en-US" dirty="0" smtClean="0">
                <a:ea typeface="ＭＳ Ｐゴシック" charset="-128"/>
              </a:rPr>
              <a:t> year costs:  $120k + $86k = $206k</a:t>
            </a:r>
          </a:p>
          <a:p>
            <a:pPr lvl="2"/>
            <a:r>
              <a:rPr lang="en-US" dirty="0" smtClean="0">
                <a:ea typeface="ＭＳ Ｐゴシック" charset="-128"/>
              </a:rPr>
              <a:t>Average:  ($286k + $206k + $206k) / 3 = </a:t>
            </a:r>
            <a:r>
              <a:rPr lang="en-US" b="1" dirty="0" smtClean="0">
                <a:ea typeface="ＭＳ Ｐゴシック" charset="-128"/>
              </a:rPr>
              <a:t>$232k/year</a:t>
            </a:r>
            <a:endParaRPr lang="en-US" b="1" dirty="0" smtClean="0"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1C51DB-B336-154F-8E9F-5009198FDBDE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Private Clouds and Big Data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458200" cy="48768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Buy 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your own</a:t>
            </a:r>
          </a:p>
          <a:p>
            <a:pPr lvl="1"/>
            <a:r>
              <a:rPr lang="en-US" dirty="0" smtClean="0"/>
              <a:t>20 * Dell servers w/12 CPU cores, 32GB RAM, 5 TB disk = $</a:t>
            </a:r>
            <a:r>
              <a:rPr lang="en-US" dirty="0" smtClean="0"/>
              <a:t>160k</a:t>
            </a:r>
          </a:p>
          <a:p>
            <a:pPr lvl="2"/>
            <a:r>
              <a:rPr lang="en-US" dirty="0" smtClean="0"/>
              <a:t>Over 33 EC2 compute units each</a:t>
            </a:r>
            <a:endParaRPr lang="en-US" dirty="0" smtClean="0"/>
          </a:p>
          <a:p>
            <a:pPr lvl="1"/>
            <a:r>
              <a:rPr lang="en-US" dirty="0" smtClean="0"/>
              <a:t>Total: </a:t>
            </a:r>
            <a:r>
              <a:rPr lang="en-US" b="1" dirty="0" smtClean="0"/>
              <a:t>$53k</a:t>
            </a:r>
            <a:r>
              <a:rPr lang="en-US" b="1" dirty="0" smtClean="0"/>
              <a:t>/year </a:t>
            </a:r>
            <a:r>
              <a:rPr lang="en-US" dirty="0" smtClean="0"/>
              <a:t>(amortized over 3 years</a:t>
            </a:r>
            <a:r>
              <a:rPr lang="en-US" dirty="0" smtClean="0"/>
              <a:t>)</a:t>
            </a:r>
            <a:endParaRPr 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1C51DB-B336-154F-8E9F-5009198FDBDE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nnections 2003 Outline">
  <a:themeElements>
    <a:clrScheme name="1_Connections 2003 Outlin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Connections 2003 Outlin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Connections 2003 Outlin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nections 2003 Outlin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nections 2003 Outlin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nections 2003 Outlin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nections 2003 Out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nections 2003 Out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nections 2003 Out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Settings\JLee\Local Settings\Temporary Internet Files\OLK12\Connections 2003 Outline.pot</Template>
  <TotalTime>56915</TotalTime>
  <Words>2410</Words>
  <Application>Microsoft Macintosh PowerPoint</Application>
  <PresentationFormat>On-screen Show (4:3)</PresentationFormat>
  <Paragraphs>450</Paragraphs>
  <Slides>35</Slides>
  <Notes>17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1_Connections 2003 Outline</vt:lpstr>
      <vt:lpstr>Real-Time Searching of Big Data with Solr and Hadoop</vt:lpstr>
      <vt:lpstr>Agenda</vt:lpstr>
      <vt:lpstr>Introduction</vt:lpstr>
      <vt:lpstr>The Problem</vt:lpstr>
      <vt:lpstr>The Solution</vt:lpstr>
      <vt:lpstr>Solution Architecture</vt:lpstr>
      <vt:lpstr>Hadoop/HBase Implementation</vt:lpstr>
      <vt:lpstr>Public Clouds and Big Data</vt:lpstr>
      <vt:lpstr>Private Clouds and Big Data</vt:lpstr>
      <vt:lpstr>Public Clouds are Expensive for Big Data</vt:lpstr>
      <vt:lpstr>Getting Data out of HBase </vt:lpstr>
      <vt:lpstr>Solr</vt:lpstr>
      <vt:lpstr>Solr Implementation – Sharding + Replication</vt:lpstr>
      <vt:lpstr>Solr Implementation – Sharding + Replication</vt:lpstr>
      <vt:lpstr>Write Example</vt:lpstr>
      <vt:lpstr>Read Example</vt:lpstr>
      <vt:lpstr>Delete Example</vt:lpstr>
      <vt:lpstr>Write Example - Failover</vt:lpstr>
      <vt:lpstr>Read Example - Failover</vt:lpstr>
      <vt:lpstr>Configuration is Key</vt:lpstr>
      <vt:lpstr>Commodity Hardware</vt:lpstr>
      <vt:lpstr>OpenLogic’s Hadoop and Solr Deployment</vt:lpstr>
      <vt:lpstr>Expect Things to Fail – A Lot</vt:lpstr>
      <vt:lpstr>Cutting Edge</vt:lpstr>
      <vt:lpstr>Loading Big Data</vt:lpstr>
      <vt:lpstr>Loading Big Data (cont.)</vt:lpstr>
      <vt:lpstr>Loading Big Data (cont.)</vt:lpstr>
      <vt:lpstr>Loading Big Data (cont.)</vt:lpstr>
      <vt:lpstr>Scripting Languages Can Help</vt:lpstr>
      <vt:lpstr>Java (27 lines)</vt:lpstr>
      <vt:lpstr>Scripting languages (4 lines)</vt:lpstr>
      <vt:lpstr>Not Possible Without Open Source</vt:lpstr>
      <vt:lpstr>Not Possible Without Open Source</vt:lpstr>
      <vt:lpstr>Final Thoughts</vt:lpstr>
      <vt:lpstr>Q &amp; A</vt:lpstr>
    </vt:vector>
  </TitlesOfParts>
  <Company>Public Sector Solutions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Intuit</dc:creator>
  <cp:lastModifiedBy>Rod Cope</cp:lastModifiedBy>
  <cp:revision>625</cp:revision>
  <cp:lastPrinted>2009-11-04T21:11:09Z</cp:lastPrinted>
  <dcterms:created xsi:type="dcterms:W3CDTF">2010-09-14T22:15:38Z</dcterms:created>
  <dcterms:modified xsi:type="dcterms:W3CDTF">2010-09-16T15:26:57Z</dcterms:modified>
</cp:coreProperties>
</file>